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56" r:id="rId2"/>
    <p:sldId id="258" r:id="rId3"/>
    <p:sldId id="259" r:id="rId4"/>
    <p:sldId id="265" r:id="rId5"/>
    <p:sldId id="257" r:id="rId6"/>
    <p:sldId id="260" r:id="rId7"/>
    <p:sldId id="268" r:id="rId8"/>
    <p:sldId id="264" r:id="rId9"/>
    <p:sldId id="269" r:id="rId10"/>
    <p:sldId id="261" r:id="rId11"/>
    <p:sldId id="263" r:id="rId12"/>
    <p:sldId id="26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9E8AA6-0F1A-ED4A-B4EF-0C378F2F097A}" v="38" dt="2020-02-28T21:21:32.676"/>
    <p1510:client id="{F4945B3D-52C7-FB4E-87BE-DE10E73C7A0F}" v="134" dt="2020-02-28T00:37:48.9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627"/>
    <p:restoredTop sz="56755"/>
  </p:normalViewPr>
  <p:slideViewPr>
    <p:cSldViewPr snapToGrid="0" snapToObjects="1">
      <p:cViewPr varScale="1">
        <p:scale>
          <a:sx n="75" d="100"/>
          <a:sy n="75" d="100"/>
        </p:scale>
        <p:origin x="2568" y="176"/>
      </p:cViewPr>
      <p:guideLst/>
    </p:cSldViewPr>
  </p:slideViewPr>
  <p:notesTextViewPr>
    <p:cViewPr>
      <p:scale>
        <a:sx n="1" d="1"/>
        <a:sy n="1" d="1"/>
      </p:scale>
      <p:origin x="0" y="0"/>
    </p:cViewPr>
  </p:notesTextViewPr>
  <p:notesViewPr>
    <p:cSldViewPr snapToGrid="0" snapToObjects="1">
      <p:cViewPr varScale="1">
        <p:scale>
          <a:sx n="118" d="100"/>
          <a:sy n="118" d="100"/>
        </p:scale>
        <p:origin x="177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 Scott" userId="acc76e297985b06e" providerId="LiveId" clId="{569E8AA6-0F1A-ED4A-B4EF-0C378F2F097A}"/>
    <pc:docChg chg="undo custSel modSld sldOrd">
      <pc:chgData name="Maria Scott" userId="acc76e297985b06e" providerId="LiveId" clId="{569E8AA6-0F1A-ED4A-B4EF-0C378F2F097A}" dt="2020-02-28T21:30:46.692" v="7158" actId="20577"/>
      <pc:docMkLst>
        <pc:docMk/>
      </pc:docMkLst>
      <pc:sldChg chg="modSp modNotesTx">
        <pc:chgData name="Maria Scott" userId="acc76e297985b06e" providerId="LiveId" clId="{569E8AA6-0F1A-ED4A-B4EF-0C378F2F097A}" dt="2020-02-28T21:04:29.173" v="6901" actId="20577"/>
        <pc:sldMkLst>
          <pc:docMk/>
          <pc:sldMk cId="1188907618" sldId="256"/>
        </pc:sldMkLst>
        <pc:spChg chg="mod">
          <ac:chgData name="Maria Scott" userId="acc76e297985b06e" providerId="LiveId" clId="{569E8AA6-0F1A-ED4A-B4EF-0C378F2F097A}" dt="2020-02-28T21:04:29.173" v="6901" actId="20577"/>
          <ac:spMkLst>
            <pc:docMk/>
            <pc:sldMk cId="1188907618" sldId="256"/>
            <ac:spMk id="4" creationId="{3A4E8B38-5878-E944-B223-43711ECB78DC}"/>
          </ac:spMkLst>
        </pc:spChg>
      </pc:sldChg>
      <pc:sldChg chg="modSp modNotesTx">
        <pc:chgData name="Maria Scott" userId="acc76e297985b06e" providerId="LiveId" clId="{569E8AA6-0F1A-ED4A-B4EF-0C378F2F097A}" dt="2020-02-28T21:23:49.270" v="7135" actId="20577"/>
        <pc:sldMkLst>
          <pc:docMk/>
          <pc:sldMk cId="2532266572" sldId="257"/>
        </pc:sldMkLst>
        <pc:spChg chg="mod">
          <ac:chgData name="Maria Scott" userId="acc76e297985b06e" providerId="LiveId" clId="{569E8AA6-0F1A-ED4A-B4EF-0C378F2F097A}" dt="2020-02-28T14:53:43.415" v="334" actId="20577"/>
          <ac:spMkLst>
            <pc:docMk/>
            <pc:sldMk cId="2532266572" sldId="257"/>
            <ac:spMk id="3" creationId="{0A874F16-499D-6842-85F0-7B6782048B90}"/>
          </ac:spMkLst>
        </pc:spChg>
      </pc:sldChg>
      <pc:sldChg chg="modSp modNotesTx">
        <pc:chgData name="Maria Scott" userId="acc76e297985b06e" providerId="LiveId" clId="{569E8AA6-0F1A-ED4A-B4EF-0C378F2F097A}" dt="2020-02-28T20:06:16.204" v="6092" actId="20577"/>
        <pc:sldMkLst>
          <pc:docMk/>
          <pc:sldMk cId="3992969317" sldId="258"/>
        </pc:sldMkLst>
        <pc:spChg chg="mod">
          <ac:chgData name="Maria Scott" userId="acc76e297985b06e" providerId="LiveId" clId="{569E8AA6-0F1A-ED4A-B4EF-0C378F2F097A}" dt="2020-02-28T15:29:31.393" v="2187" actId="5793"/>
          <ac:spMkLst>
            <pc:docMk/>
            <pc:sldMk cId="3992969317" sldId="258"/>
            <ac:spMk id="3" creationId="{1C4CF227-490F-A643-A9F7-FDFE2C5D563E}"/>
          </ac:spMkLst>
        </pc:spChg>
      </pc:sldChg>
      <pc:sldChg chg="modNotesTx">
        <pc:chgData name="Maria Scott" userId="acc76e297985b06e" providerId="LiveId" clId="{569E8AA6-0F1A-ED4A-B4EF-0C378F2F097A}" dt="2020-02-28T21:16:35.451" v="6928" actId="20577"/>
        <pc:sldMkLst>
          <pc:docMk/>
          <pc:sldMk cId="3447673618" sldId="259"/>
        </pc:sldMkLst>
      </pc:sldChg>
      <pc:sldChg chg="modNotesTx">
        <pc:chgData name="Maria Scott" userId="acc76e297985b06e" providerId="LiveId" clId="{569E8AA6-0F1A-ED4A-B4EF-0C378F2F097A}" dt="2020-02-28T21:24:50.128" v="7137" actId="20577"/>
        <pc:sldMkLst>
          <pc:docMk/>
          <pc:sldMk cId="1981382692" sldId="260"/>
        </pc:sldMkLst>
      </pc:sldChg>
      <pc:sldChg chg="modNotesTx">
        <pc:chgData name="Maria Scott" userId="acc76e297985b06e" providerId="LiveId" clId="{569E8AA6-0F1A-ED4A-B4EF-0C378F2F097A}" dt="2020-02-28T19:54:30.339" v="6017" actId="20577"/>
        <pc:sldMkLst>
          <pc:docMk/>
          <pc:sldMk cId="4012791444" sldId="261"/>
        </pc:sldMkLst>
      </pc:sldChg>
      <pc:sldChg chg="modSp">
        <pc:chgData name="Maria Scott" userId="acc76e297985b06e" providerId="LiveId" clId="{569E8AA6-0F1A-ED4A-B4EF-0C378F2F097A}" dt="2020-02-28T03:04:44.456" v="80" actId="2"/>
        <pc:sldMkLst>
          <pc:docMk/>
          <pc:sldMk cId="1547867317" sldId="263"/>
        </pc:sldMkLst>
        <pc:spChg chg="mod">
          <ac:chgData name="Maria Scott" userId="acc76e297985b06e" providerId="LiveId" clId="{569E8AA6-0F1A-ED4A-B4EF-0C378F2F097A}" dt="2020-02-28T03:04:44.456" v="80" actId="2"/>
          <ac:spMkLst>
            <pc:docMk/>
            <pc:sldMk cId="1547867317" sldId="263"/>
            <ac:spMk id="3" creationId="{A52FA8A7-3F56-2349-AFE2-9050EC6F2EEF}"/>
          </ac:spMkLst>
        </pc:spChg>
      </pc:sldChg>
      <pc:sldChg chg="modNotesTx">
        <pc:chgData name="Maria Scott" userId="acc76e297985b06e" providerId="LiveId" clId="{569E8AA6-0F1A-ED4A-B4EF-0C378F2F097A}" dt="2020-02-28T15:17:26.994" v="1885" actId="20577"/>
        <pc:sldMkLst>
          <pc:docMk/>
          <pc:sldMk cId="2172809917" sldId="264"/>
        </pc:sldMkLst>
      </pc:sldChg>
      <pc:sldChg chg="ord modNotesTx">
        <pc:chgData name="Maria Scott" userId="acc76e297985b06e" providerId="LiveId" clId="{569E8AA6-0F1A-ED4A-B4EF-0C378F2F097A}" dt="2020-02-28T21:22:38.206" v="7063" actId="20577"/>
        <pc:sldMkLst>
          <pc:docMk/>
          <pc:sldMk cId="244138769" sldId="265"/>
        </pc:sldMkLst>
      </pc:sldChg>
      <pc:sldChg chg="addSp modSp modNotesTx">
        <pc:chgData name="Maria Scott" userId="acc76e297985b06e" providerId="LiveId" clId="{569E8AA6-0F1A-ED4A-B4EF-0C378F2F097A}" dt="2020-02-28T21:30:46.692" v="7158" actId="20577"/>
        <pc:sldMkLst>
          <pc:docMk/>
          <pc:sldMk cId="3800818171" sldId="268"/>
        </pc:sldMkLst>
        <pc:spChg chg="mod">
          <ac:chgData name="Maria Scott" userId="acc76e297985b06e" providerId="LiveId" clId="{569E8AA6-0F1A-ED4A-B4EF-0C378F2F097A}" dt="2020-02-28T03:04:07.815" v="63" actId="20577"/>
          <ac:spMkLst>
            <pc:docMk/>
            <pc:sldMk cId="3800818171" sldId="268"/>
            <ac:spMk id="2" creationId="{1A7EA230-F57A-8249-9C17-CC741E366DF4}"/>
          </ac:spMkLst>
        </pc:spChg>
        <pc:spChg chg="mod">
          <ac:chgData name="Maria Scott" userId="acc76e297985b06e" providerId="LiveId" clId="{569E8AA6-0F1A-ED4A-B4EF-0C378F2F097A}" dt="2020-02-28T03:05:12.852" v="90" actId="2"/>
          <ac:spMkLst>
            <pc:docMk/>
            <pc:sldMk cId="3800818171" sldId="268"/>
            <ac:spMk id="3" creationId="{EBC82C51-7650-2E4A-94B3-4F7C4376ECE7}"/>
          </ac:spMkLst>
        </pc:spChg>
        <pc:spChg chg="mod">
          <ac:chgData name="Maria Scott" userId="acc76e297985b06e" providerId="LiveId" clId="{569E8AA6-0F1A-ED4A-B4EF-0C378F2F097A}" dt="2020-02-28T03:05:14.606" v="92" actId="2"/>
          <ac:spMkLst>
            <pc:docMk/>
            <pc:sldMk cId="3800818171" sldId="268"/>
            <ac:spMk id="4" creationId="{9ABCB4EB-F4D7-0946-A027-DACBD804D945}"/>
          </ac:spMkLst>
        </pc:spChg>
        <pc:spChg chg="add mod">
          <ac:chgData name="Maria Scott" userId="acc76e297985b06e" providerId="LiveId" clId="{569E8AA6-0F1A-ED4A-B4EF-0C378F2F097A}" dt="2020-02-28T15:08:13.881" v="1331" actId="20577"/>
          <ac:spMkLst>
            <pc:docMk/>
            <pc:sldMk cId="3800818171" sldId="268"/>
            <ac:spMk id="5" creationId="{133A4DF5-E172-B34A-AA3C-7DC38BDB7D56}"/>
          </ac:spMkLst>
        </pc:spChg>
      </pc:sldChg>
      <pc:sldChg chg="modSp modNotesTx">
        <pc:chgData name="Maria Scott" userId="acc76e297985b06e" providerId="LiveId" clId="{569E8AA6-0F1A-ED4A-B4EF-0C378F2F097A}" dt="2020-02-28T21:02:46.456" v="6880" actId="255"/>
        <pc:sldMkLst>
          <pc:docMk/>
          <pc:sldMk cId="4085728576" sldId="269"/>
        </pc:sldMkLst>
        <pc:spChg chg="mod">
          <ac:chgData name="Maria Scott" userId="acc76e297985b06e" providerId="LiveId" clId="{569E8AA6-0F1A-ED4A-B4EF-0C378F2F097A}" dt="2020-02-28T21:02:36.269" v="6878" actId="27636"/>
          <ac:spMkLst>
            <pc:docMk/>
            <pc:sldMk cId="4085728576" sldId="269"/>
            <ac:spMk id="3" creationId="{91051713-6FF4-0247-9DFD-77F631827985}"/>
          </ac:spMkLst>
        </pc:spChg>
        <pc:spChg chg="mod">
          <ac:chgData name="Maria Scott" userId="acc76e297985b06e" providerId="LiveId" clId="{569E8AA6-0F1A-ED4A-B4EF-0C378F2F097A}" dt="2020-02-28T21:01:15.812" v="6870" actId="1076"/>
          <ac:spMkLst>
            <pc:docMk/>
            <pc:sldMk cId="4085728576" sldId="269"/>
            <ac:spMk id="4" creationId="{CC52D4ED-2DEE-8E40-865C-5534C0279BA4}"/>
          </ac:spMkLst>
        </pc:spChg>
        <pc:spChg chg="mod">
          <ac:chgData name="Maria Scott" userId="acc76e297985b06e" providerId="LiveId" clId="{569E8AA6-0F1A-ED4A-B4EF-0C378F2F097A}" dt="2020-02-28T21:02:46.456" v="6880" actId="255"/>
          <ac:spMkLst>
            <pc:docMk/>
            <pc:sldMk cId="4085728576" sldId="269"/>
            <ac:spMk id="5" creationId="{F1EDE1C9-B568-3242-9EFC-4C4B20755FA0}"/>
          </ac:spMkLst>
        </pc:spChg>
      </pc:sldChg>
    </pc:docChg>
  </pc:docChgLst>
</pc:chgInfo>
</file>

<file path=ppt/media/image1.jpeg>
</file>

<file path=ppt/media/image10.png>
</file>

<file path=ppt/media/image11.png>
</file>

<file path=ppt/media/image12.tiff>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741A72-CD9E-D441-967C-E21C61AD1DD7}" type="datetimeFigureOut">
              <a:rPr lang="en-US" smtClean="0"/>
              <a:t>2/27/20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41B4EA-84DF-AA44-960D-D7380F188718}" type="slidenum">
              <a:rPr lang="en-US" smtClean="0"/>
              <a:t>‹#›</a:t>
            </a:fld>
            <a:endParaRPr lang="en-US" dirty="0"/>
          </a:p>
        </p:txBody>
      </p:sp>
    </p:spTree>
    <p:extLst>
      <p:ext uri="{BB962C8B-B14F-4D97-AF65-F5344CB8AC3E}">
        <p14:creationId xmlns:p14="http://schemas.microsoft.com/office/powerpoint/2010/main" val="347646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I really enjoy my kindle </a:t>
            </a:r>
          </a:p>
          <a:p>
            <a:r>
              <a:rPr lang="en-US" dirty="0"/>
              <a:t>the book recommendations it gives </a:t>
            </a:r>
          </a:p>
          <a:p>
            <a:r>
              <a:rPr lang="en-US" dirty="0"/>
              <a:t>often times leave me thinking …why?</a:t>
            </a:r>
          </a:p>
          <a:p>
            <a:endParaRPr lang="en-US" dirty="0"/>
          </a:p>
          <a:p>
            <a:r>
              <a:rPr lang="en-US" dirty="0"/>
              <a:t>So I decided to use this project to explore that process</a:t>
            </a:r>
          </a:p>
        </p:txBody>
      </p:sp>
      <p:sp>
        <p:nvSpPr>
          <p:cNvPr id="4" name="Slide Number Placeholder 3"/>
          <p:cNvSpPr>
            <a:spLocks noGrp="1"/>
          </p:cNvSpPr>
          <p:nvPr>
            <p:ph type="sldNum" sz="quarter" idx="5"/>
          </p:nvPr>
        </p:nvSpPr>
        <p:spPr/>
        <p:txBody>
          <a:bodyPr/>
          <a:lstStyle/>
          <a:p>
            <a:fld id="{1A41B4EA-84DF-AA44-960D-D7380F188718}" type="slidenum">
              <a:rPr lang="en-US" smtClean="0"/>
              <a:t>1</a:t>
            </a:fld>
            <a:endParaRPr lang="en-US" dirty="0"/>
          </a:p>
        </p:txBody>
      </p:sp>
    </p:spTree>
    <p:extLst>
      <p:ext uri="{BB962C8B-B14F-4D97-AF65-F5344CB8AC3E}">
        <p14:creationId xmlns:p14="http://schemas.microsoft.com/office/powerpoint/2010/main" val="25470789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End</a:t>
            </a:r>
          </a:p>
        </p:txBody>
      </p:sp>
      <p:sp>
        <p:nvSpPr>
          <p:cNvPr id="4" name="Slide Number Placeholder 3"/>
          <p:cNvSpPr>
            <a:spLocks noGrp="1"/>
          </p:cNvSpPr>
          <p:nvPr>
            <p:ph type="sldNum" sz="quarter" idx="5"/>
          </p:nvPr>
        </p:nvSpPr>
        <p:spPr/>
        <p:txBody>
          <a:bodyPr/>
          <a:lstStyle/>
          <a:p>
            <a:fld id="{1A41B4EA-84DF-AA44-960D-D7380F188718}" type="slidenum">
              <a:rPr lang="en-US" smtClean="0"/>
              <a:t>10</a:t>
            </a:fld>
            <a:endParaRPr lang="en-US" dirty="0"/>
          </a:p>
        </p:txBody>
      </p:sp>
    </p:spTree>
    <p:extLst>
      <p:ext uri="{BB962C8B-B14F-4D97-AF65-F5344CB8AC3E}">
        <p14:creationId xmlns:p14="http://schemas.microsoft.com/office/powerpoint/2010/main" val="33673536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A41B4EA-84DF-AA44-960D-D7380F188718}" type="slidenum">
              <a:rPr lang="en-US" smtClean="0"/>
              <a:t>11</a:t>
            </a:fld>
            <a:endParaRPr lang="en-US" dirty="0"/>
          </a:p>
        </p:txBody>
      </p:sp>
    </p:spTree>
    <p:extLst>
      <p:ext uri="{BB962C8B-B14F-4D97-AF65-F5344CB8AC3E}">
        <p14:creationId xmlns:p14="http://schemas.microsoft.com/office/powerpoint/2010/main" val="38633570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Learned Wikipedia has an API for exploring books.</a:t>
            </a:r>
          </a:p>
          <a:p>
            <a:endParaRPr lang="en-US" dirty="0"/>
          </a:p>
          <a:p>
            <a:r>
              <a:rPr lang="en-US" dirty="0"/>
              <a:t>It took a few iterations of pulling data to learn the API learn how the API would return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Pulled nearly  2,300 titles and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book Summaries from the “Fantasy” genre.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limited to 1 genre as this project iteration is basically Proof of Concept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I wanted a genre that would have a broad appeal.</a:t>
            </a:r>
          </a:p>
          <a:p>
            <a:endParaRPr lang="en-US" dirty="0"/>
          </a:p>
          <a:p>
            <a:endParaRPr lang="en-US" dirty="0"/>
          </a:p>
        </p:txBody>
      </p:sp>
      <p:sp>
        <p:nvSpPr>
          <p:cNvPr id="4" name="Slide Number Placeholder 3"/>
          <p:cNvSpPr>
            <a:spLocks noGrp="1"/>
          </p:cNvSpPr>
          <p:nvPr>
            <p:ph type="sldNum" sz="quarter" idx="5"/>
          </p:nvPr>
        </p:nvSpPr>
        <p:spPr/>
        <p:txBody>
          <a:bodyPr/>
          <a:lstStyle/>
          <a:p>
            <a:fld id="{1A41B4EA-84DF-AA44-960D-D7380F188718}" type="slidenum">
              <a:rPr lang="en-US" smtClean="0"/>
              <a:t>2</a:t>
            </a:fld>
            <a:endParaRPr lang="en-US" dirty="0"/>
          </a:p>
        </p:txBody>
      </p:sp>
    </p:spTree>
    <p:extLst>
      <p:ext uri="{BB962C8B-B14F-4D97-AF65-F5344CB8AC3E}">
        <p14:creationId xmlns:p14="http://schemas.microsoft.com/office/powerpoint/2010/main" val="4073494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Acquisition:</a:t>
            </a:r>
          </a:p>
          <a:p>
            <a:r>
              <a:rPr lang="en-US" dirty="0"/>
              <a:t>	</a:t>
            </a:r>
          </a:p>
          <a:p>
            <a:r>
              <a:rPr lang="en-US" dirty="0"/>
              <a:t>Preprocessing / Cleanse :</a:t>
            </a:r>
          </a:p>
          <a:p>
            <a:r>
              <a:rPr lang="en-US" dirty="0"/>
              <a:t>	Remove publications that were lists of books and articles that were not books.</a:t>
            </a:r>
          </a:p>
          <a:p>
            <a:r>
              <a:rPr lang="en-US" dirty="0"/>
              <a:t>	I used spaCy for Named Entity Recognition</a:t>
            </a:r>
          </a:p>
          <a:p>
            <a:r>
              <a:rPr lang="en-US" dirty="0"/>
              <a:t>	and NLTK and Custom Stop words to refine the data in preparation for vectorizing	</a:t>
            </a:r>
          </a:p>
          <a:p>
            <a:endParaRPr lang="en-US" dirty="0"/>
          </a:p>
          <a:p>
            <a:r>
              <a:rPr lang="en-US" dirty="0"/>
              <a:t>Vectorize: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Using </a:t>
            </a:r>
            <a:r>
              <a:rPr lang="en-US" sz="1200" b="1" i="0" kern="1200" dirty="0">
                <a:solidFill>
                  <a:schemeClr val="tx1"/>
                </a:solidFill>
                <a:effectLst/>
                <a:latin typeface="+mn-lt"/>
                <a:ea typeface="+mn-ea"/>
                <a:cs typeface="+mn-cs"/>
              </a:rPr>
              <a:t>TF-IDF</a:t>
            </a:r>
            <a:r>
              <a:rPr lang="en-US" sz="1200" b="0" i="0" kern="1200" dirty="0">
                <a:solidFill>
                  <a:schemeClr val="tx1"/>
                </a:solidFill>
                <a:effectLst/>
                <a:latin typeface="+mn-lt"/>
                <a:ea typeface="+mn-ea"/>
                <a:cs typeface="+mn-cs"/>
              </a:rPr>
              <a:t> vectorizer tuning the </a:t>
            </a:r>
            <a:r>
              <a:rPr lang="en-US" sz="1200" b="0" i="0" kern="1200" dirty="0" err="1">
                <a:solidFill>
                  <a:schemeClr val="tx1"/>
                </a:solidFill>
                <a:effectLst/>
                <a:latin typeface="+mn-lt"/>
                <a:ea typeface="+mn-ea"/>
                <a:cs typeface="+mn-cs"/>
              </a:rPr>
              <a:t>n_gram</a:t>
            </a:r>
            <a:r>
              <a:rPr lang="en-US" sz="1200" b="0" i="0" kern="1200" dirty="0">
                <a:solidFill>
                  <a:schemeClr val="tx1"/>
                </a:solidFill>
                <a:effectLst/>
                <a:latin typeface="+mn-lt"/>
                <a:ea typeface="+mn-ea"/>
                <a:cs typeface="+mn-cs"/>
              </a:rPr>
              <a:t> range,  minimum and maximum frequency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	parameters to shape the final vector</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sz="1200" b="0" i="0" kern="1200" dirty="0">
                <a:solidFill>
                  <a:schemeClr val="tx1"/>
                </a:solidFill>
                <a:effectLst/>
                <a:latin typeface="+mn-lt"/>
                <a:ea typeface="+mn-ea"/>
                <a:cs typeface="+mn-cs"/>
              </a:rPr>
              <a:t>-tuning  </a:t>
            </a:r>
            <a:r>
              <a:rPr lang="en-US" sz="1200" b="0" i="0" kern="1200" dirty="0" err="1">
                <a:solidFill>
                  <a:schemeClr val="tx1"/>
                </a:solidFill>
                <a:effectLst/>
                <a:latin typeface="+mn-lt"/>
                <a:ea typeface="+mn-ea"/>
                <a:cs typeface="+mn-cs"/>
              </a:rPr>
              <a:t>ngram_range</a:t>
            </a:r>
            <a:br>
              <a:rPr lang="en-US" dirty="0"/>
            </a:b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min_df</a:t>
            </a:r>
            <a:r>
              <a:rPr lang="en-US" sz="1200" b="0" i="0" kern="1200" dirty="0">
                <a:solidFill>
                  <a:schemeClr val="tx1"/>
                </a:solidFill>
                <a:effectLst/>
                <a:latin typeface="+mn-lt"/>
                <a:ea typeface="+mn-ea"/>
                <a:cs typeface="+mn-cs"/>
              </a:rPr>
              <a:t>: ignore terms that have a document frequency lower than a threshold. terms that appear too </a:t>
            </a:r>
            <a:r>
              <a:rPr lang="en-US" sz="1200" b="1" i="0" kern="1200" dirty="0">
                <a:solidFill>
                  <a:schemeClr val="tx1"/>
                </a:solidFill>
                <a:effectLst/>
                <a:latin typeface="+mn-lt"/>
                <a:ea typeface="+mn-ea"/>
                <a:cs typeface="+mn-cs"/>
              </a:rPr>
              <a:t>infrequently</a:t>
            </a:r>
            <a:br>
              <a:rPr lang="en-US" dirty="0"/>
            </a:b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max_df</a:t>
            </a:r>
            <a:r>
              <a:rPr lang="en-US" sz="1200" b="0" i="0" kern="1200" dirty="0">
                <a:solidFill>
                  <a:schemeClr val="tx1"/>
                </a:solidFill>
                <a:effectLst/>
                <a:latin typeface="+mn-lt"/>
                <a:ea typeface="+mn-ea"/>
                <a:cs typeface="+mn-cs"/>
              </a:rPr>
              <a:t>: ignore terms that have a frequency higher than a threshold.  is used for removing data values that appear too </a:t>
            </a:r>
            <a:r>
              <a:rPr lang="en-US" sz="1200" b="1" i="0" kern="1200" dirty="0">
                <a:solidFill>
                  <a:schemeClr val="tx1"/>
                </a:solidFill>
                <a:effectLst/>
                <a:latin typeface="+mn-lt"/>
                <a:ea typeface="+mn-ea"/>
                <a:cs typeface="+mn-cs"/>
              </a:rPr>
              <a:t>frequently</a:t>
            </a:r>
          </a:p>
          <a:p>
            <a:endParaRPr lang="en-US" dirty="0"/>
          </a:p>
          <a:p>
            <a:endParaRPr lang="en-US" dirty="0"/>
          </a:p>
          <a:p>
            <a:r>
              <a:rPr lang="en-US" dirty="0"/>
              <a:t>TFID which accounts for the number of times a term occurs in a document, the inverse factor gives more weight to less frequent words</a:t>
            </a:r>
          </a:p>
          <a:p>
            <a:r>
              <a:rPr lang="en-US" dirty="0"/>
              <a:t>	tuned </a:t>
            </a:r>
            <a:r>
              <a:rPr lang="en-US" dirty="0" err="1"/>
              <a:t>ngram</a:t>
            </a:r>
            <a:r>
              <a:rPr lang="en-US" dirty="0"/>
              <a:t> range </a:t>
            </a:r>
            <a:r>
              <a:rPr lang="en-US" dirty="0" err="1"/>
              <a:t>min_df</a:t>
            </a:r>
            <a:r>
              <a:rPr lang="en-US" dirty="0"/>
              <a:t>, and </a:t>
            </a:r>
            <a:r>
              <a:rPr lang="en-US" dirty="0" err="1"/>
              <a:t>max_df</a:t>
            </a:r>
            <a:r>
              <a:rPr lang="en-US" dirty="0"/>
              <a:t>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Natural Language Toolkit (</a:t>
            </a:r>
            <a:r>
              <a:rPr lang="en-US" sz="1200" b="1" i="0" kern="1200" dirty="0">
                <a:solidFill>
                  <a:schemeClr val="tx1"/>
                </a:solidFill>
                <a:effectLst/>
                <a:latin typeface="+mn-lt"/>
                <a:ea typeface="+mn-ea"/>
                <a:cs typeface="+mn-cs"/>
              </a:rPr>
              <a:t>NLTK</a:t>
            </a:r>
            <a:r>
              <a:rPr lang="en-US" sz="1200" b="0" i="0" kern="1200" dirty="0">
                <a:solidFill>
                  <a:schemeClr val="tx1"/>
                </a:solidFill>
                <a:effectLst/>
                <a:latin typeface="+mn-lt"/>
                <a:ea typeface="+mn-ea"/>
                <a:cs typeface="+mn-cs"/>
              </a:rPr>
              <a:t>) is a platform used for building Python programs that work with human language data for applying in statistical natural language processing (NLP). It contains text processing libraries for tokenization, parsing, classification, stemming, tagging and semantic reasoning</a:t>
            </a:r>
            <a:endParaRPr lang="en-US" dirty="0"/>
          </a:p>
          <a:p>
            <a:endParaRPr lang="en-US" dirty="0"/>
          </a:p>
          <a:p>
            <a:r>
              <a:rPr lang="en-US" dirty="0"/>
              <a:t>	</a:t>
            </a:r>
          </a:p>
          <a:p>
            <a:r>
              <a:rPr lang="en-US" dirty="0"/>
              <a:t>	</a:t>
            </a:r>
          </a:p>
          <a:p>
            <a:endParaRPr lang="en-US" dirty="0"/>
          </a:p>
          <a:p>
            <a:endParaRPr lang="en-US" dirty="0"/>
          </a:p>
          <a:p>
            <a:endParaRPr lang="en-US" dirty="0"/>
          </a:p>
          <a:p>
            <a:endParaRPr lang="en-US" dirty="0"/>
          </a:p>
          <a:p>
            <a:r>
              <a:rPr lang="en-US" dirty="0"/>
              <a:t>	</a:t>
            </a:r>
          </a:p>
        </p:txBody>
      </p:sp>
      <p:sp>
        <p:nvSpPr>
          <p:cNvPr id="4" name="Slide Number Placeholder 3"/>
          <p:cNvSpPr>
            <a:spLocks noGrp="1"/>
          </p:cNvSpPr>
          <p:nvPr>
            <p:ph type="sldNum" sz="quarter" idx="5"/>
          </p:nvPr>
        </p:nvSpPr>
        <p:spPr/>
        <p:txBody>
          <a:bodyPr/>
          <a:lstStyle/>
          <a:p>
            <a:fld id="{1A41B4EA-84DF-AA44-960D-D7380F188718}" type="slidenum">
              <a:rPr lang="en-US" smtClean="0"/>
              <a:t>3</a:t>
            </a:fld>
            <a:endParaRPr lang="en-US" dirty="0"/>
          </a:p>
        </p:txBody>
      </p:sp>
    </p:spTree>
    <p:extLst>
      <p:ext uri="{BB962C8B-B14F-4D97-AF65-F5344CB8AC3E}">
        <p14:creationId xmlns:p14="http://schemas.microsoft.com/office/powerpoint/2010/main" val="3513692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Topic Modeling</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From there I tried both NMF and LDA for Topic modeling,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	Right off the bat LDA topics made more sense.</a:t>
            </a:r>
          </a:p>
          <a:p>
            <a:r>
              <a:rPr lang="en-US" dirty="0"/>
              <a:t>	Continued to run both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	As I refined the stop words, Which  was VERY MUCH an iterative process,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	eventually the WORD GROUPS</a:t>
            </a:r>
          </a:p>
          <a:p>
            <a:r>
              <a:rPr lang="en-US" sz="1200" b="1" i="0" kern="1200" dirty="0">
                <a:solidFill>
                  <a:schemeClr val="tx1"/>
                </a:solidFill>
                <a:effectLst/>
                <a:latin typeface="+mn-lt"/>
                <a:ea typeface="+mn-ea"/>
                <a:cs typeface="+mn-cs"/>
              </a:rPr>
              <a:t>	returned by the Models started actually forming general Topics. </a:t>
            </a:r>
            <a:r>
              <a:rPr lang="en-US" sz="1200" b="1" i="0" kern="1200" dirty="0" err="1">
                <a:solidFill>
                  <a:schemeClr val="tx1"/>
                </a:solidFill>
                <a:effectLst/>
                <a:latin typeface="+mn-lt"/>
                <a:ea typeface="+mn-ea"/>
                <a:cs typeface="+mn-cs"/>
              </a:rPr>
              <a:t>Yaaaa</a:t>
            </a:r>
            <a:r>
              <a:rPr lang="en-US" sz="1200" b="1" i="0" kern="1200" dirty="0">
                <a:solidFill>
                  <a:schemeClr val="tx1"/>
                </a:solidFill>
                <a:effectLst/>
                <a:latin typeface="+mn-lt"/>
                <a:ea typeface="+mn-ea"/>
                <a:cs typeface="+mn-cs"/>
              </a:rPr>
              <a:t>!</a:t>
            </a:r>
          </a:p>
          <a:p>
            <a:endParaRPr lang="en-US" dirty="0"/>
          </a:p>
          <a:p>
            <a:endParaRPr lang="en-US" dirty="0"/>
          </a:p>
          <a:p>
            <a:endParaRPr lang="en-US" dirty="0"/>
          </a:p>
          <a:p>
            <a:endParaRPr lang="en-US" dirty="0"/>
          </a:p>
          <a:p>
            <a:r>
              <a:rPr lang="en-US" dirty="0"/>
              <a:t>NOTES to SELF</a:t>
            </a:r>
          </a:p>
          <a:p>
            <a:r>
              <a:rPr lang="en-US" dirty="0"/>
              <a:t>	Non-Negative Matrix Factorization: matrix decomposition 	yields 2 matrices w/ non-neg values, </a:t>
            </a:r>
          </a:p>
          <a:p>
            <a:r>
              <a:rPr lang="en-US" dirty="0"/>
              <a:t>	does not yield a feature rank matrix it can’t go back, can’t 0 out.</a:t>
            </a:r>
          </a:p>
          <a:p>
            <a:endParaRPr lang="en-US" dirty="0"/>
          </a:p>
          <a:p>
            <a:r>
              <a:rPr lang="en-US" dirty="0"/>
              <a:t>	LDA is probabilistic approach to generating the document-topic matrix.</a:t>
            </a:r>
          </a:p>
          <a:p>
            <a:r>
              <a:rPr lang="en-US" dirty="0"/>
              <a:t>	Documents are represented as random mix of latent topics, each topic characterized by a distribution of words</a:t>
            </a:r>
          </a:p>
          <a:p>
            <a:r>
              <a:rPr lang="en-US" dirty="0"/>
              <a:t>	Priors are used for the document- topic and term – topic distributions</a:t>
            </a:r>
          </a:p>
          <a:p>
            <a:r>
              <a:rPr lang="en-US" dirty="0"/>
              <a:t>	</a:t>
            </a:r>
          </a:p>
          <a:p>
            <a:endParaRPr lang="en-US" dirty="0"/>
          </a:p>
        </p:txBody>
      </p:sp>
      <p:sp>
        <p:nvSpPr>
          <p:cNvPr id="4" name="Slide Number Placeholder 3"/>
          <p:cNvSpPr>
            <a:spLocks noGrp="1"/>
          </p:cNvSpPr>
          <p:nvPr>
            <p:ph type="sldNum" sz="quarter" idx="5"/>
          </p:nvPr>
        </p:nvSpPr>
        <p:spPr/>
        <p:txBody>
          <a:bodyPr/>
          <a:lstStyle/>
          <a:p>
            <a:fld id="{1A41B4EA-84DF-AA44-960D-D7380F188718}" type="slidenum">
              <a:rPr lang="en-US" smtClean="0"/>
              <a:t>4</a:t>
            </a:fld>
            <a:endParaRPr lang="en-US" dirty="0"/>
          </a:p>
        </p:txBody>
      </p:sp>
    </p:spTree>
    <p:extLst>
      <p:ext uri="{BB962C8B-B14F-4D97-AF65-F5344CB8AC3E}">
        <p14:creationId xmlns:p14="http://schemas.microsoft.com/office/powerpoint/2010/main" val="14820508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1"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 used t-SNE as a visualization tool.</a:t>
            </a:r>
          </a:p>
          <a:p>
            <a:endParaRPr lang="en-US" sz="1200" b="1"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Data started out as basically one big cloud.</a:t>
            </a:r>
          </a:p>
          <a:p>
            <a:endParaRPr lang="en-US" sz="1200" b="1"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    Then I could actually see in the distinct and separated groupings.</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Then the question became how many Topics are enough?</a:t>
            </a:r>
          </a:p>
          <a:p>
            <a:endParaRPr lang="en-US" sz="1200" b="1"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A way of visually representing the </a:t>
            </a: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T-distributed Stochastic Neighbor Embedding (t-SNE) is a machine learning algorithm for visualization</a:t>
            </a:r>
          </a:p>
          <a:p>
            <a:r>
              <a:rPr lang="en-US" sz="1200" b="0" i="0" kern="1200" dirty="0">
                <a:solidFill>
                  <a:schemeClr val="tx1"/>
                </a:solidFill>
                <a:effectLst/>
                <a:latin typeface="+mn-lt"/>
                <a:ea typeface="+mn-ea"/>
                <a:cs typeface="+mn-cs"/>
              </a:rPr>
              <a:t>It is a nonlinear dimensionality reduction technique well-suited for embedding high-dimensional data for visualization in a low-dimensional space of two or three dimensions.</a:t>
            </a:r>
          </a:p>
          <a:p>
            <a:r>
              <a:rPr lang="en-US" sz="1200" b="0" i="0" kern="1200" dirty="0">
                <a:solidFill>
                  <a:schemeClr val="tx1"/>
                </a:solidFill>
                <a:effectLst/>
                <a:latin typeface="+mn-lt"/>
                <a:ea typeface="+mn-ea"/>
                <a:cs typeface="+mn-cs"/>
              </a:rPr>
              <a:t>Stage 1:t-SNE constructs a probability distribution over pairs of high-dimensional objects in such a way that similar objects have a high probability of being picked while dissimilar points have an extremely small probability of being picked. Based on Euclidian distance by default, but can be changed. Stage 2: t-SNE defines a similar probability distribution over the points in the low-dimensional map, and it minimizes the Kullback–Leibler divergence (KL divergence) between the two distributions with respect to the locations of the points in the map.</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1A41B4EA-84DF-AA44-960D-D7380F188718}" type="slidenum">
              <a:rPr lang="en-US" smtClean="0"/>
              <a:t>5</a:t>
            </a:fld>
            <a:endParaRPr lang="en-US" dirty="0"/>
          </a:p>
        </p:txBody>
      </p:sp>
    </p:spTree>
    <p:extLst>
      <p:ext uri="{BB962C8B-B14F-4D97-AF65-F5344CB8AC3E}">
        <p14:creationId xmlns:p14="http://schemas.microsoft.com/office/powerpoint/2010/main" val="691618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Singular value decomposition indicates 2 or 3 topics is enough.</a:t>
            </a:r>
          </a:p>
          <a:p>
            <a:endParaRPr lang="en-US" dirty="0"/>
          </a:p>
          <a:p>
            <a:r>
              <a:rPr lang="en-US" dirty="0"/>
              <a:t>But what will the user experience be with a recommendation based on 2 topics and 3% of the variation?</a:t>
            </a:r>
          </a:p>
          <a:p>
            <a:endParaRPr lang="en-US" dirty="0"/>
          </a:p>
          <a:p>
            <a:r>
              <a:rPr lang="en-US" dirty="0"/>
              <a:t>It didn’t seem robust enough.</a:t>
            </a:r>
          </a:p>
          <a:p>
            <a:endParaRPr lang="en-US" dirty="0"/>
          </a:p>
          <a:p>
            <a:r>
              <a:rPr lang="en-US" dirty="0"/>
              <a:t>But when to stop?  How many is too many?</a:t>
            </a:r>
          </a:p>
          <a:p>
            <a:r>
              <a:rPr lang="en-US" dirty="0"/>
              <a:t>I chose to use 10 topics while more complex, explains 25% of the variance.</a:t>
            </a:r>
          </a:p>
          <a:p>
            <a:r>
              <a:rPr lang="en-US" dirty="0"/>
              <a:t>More than that get unmanageable.</a:t>
            </a:r>
          </a:p>
          <a:p>
            <a:endParaRPr lang="en-US" dirty="0"/>
          </a:p>
          <a:p>
            <a:r>
              <a:rPr lang="en-US" dirty="0"/>
              <a:t>Which then leads to  what metric to use for the recommender?</a:t>
            </a:r>
          </a:p>
          <a:p>
            <a:endParaRPr lang="en-US" dirty="0"/>
          </a:p>
          <a:p>
            <a:r>
              <a:rPr lang="en-US" dirty="0"/>
              <a:t>I actually made 2 recommendation ENGINES. One based on Euclidian distance and another based on Cosine Similarity.</a:t>
            </a:r>
          </a:p>
          <a:p>
            <a:endParaRPr lang="en-US" dirty="0"/>
          </a:p>
          <a:p>
            <a:endParaRPr lang="en-US" dirty="0"/>
          </a:p>
          <a:p>
            <a:endParaRPr lang="en-US" dirty="0"/>
          </a:p>
          <a:p>
            <a:r>
              <a:rPr lang="en-US" sz="1200" b="0" i="0" kern="1200" dirty="0">
                <a:solidFill>
                  <a:schemeClr val="tx1"/>
                </a:solidFill>
                <a:effectLst/>
                <a:latin typeface="+mn-lt"/>
                <a:ea typeface="+mn-ea"/>
                <a:cs typeface="+mn-cs"/>
              </a:rPr>
              <a:t>Elbow Method This method looks at the percentage of variance explained as a function of the number of clusters: One should choose a number of clusters so that adding another cluster doesn't give much better modeling of the data. More precisely, if one plots the percentage of variance explained by the clusters against the number of clusters, the first clusters will add much information (explain a lot of variance), but at some point the marginal gain will drop, giving an angle in the graph. The number of clusters is chosen at this point, hence the "elbow criterion".</a:t>
            </a:r>
            <a:r>
              <a:rPr lang="en-US" dirty="0" err="1"/>
              <a:t>ined</a:t>
            </a:r>
            <a:r>
              <a:rPr lang="en-US" dirty="0"/>
              <a:t> </a:t>
            </a:r>
          </a:p>
        </p:txBody>
      </p:sp>
      <p:sp>
        <p:nvSpPr>
          <p:cNvPr id="4" name="Slide Number Placeholder 3"/>
          <p:cNvSpPr>
            <a:spLocks noGrp="1"/>
          </p:cNvSpPr>
          <p:nvPr>
            <p:ph type="sldNum" sz="quarter" idx="5"/>
          </p:nvPr>
        </p:nvSpPr>
        <p:spPr/>
        <p:txBody>
          <a:bodyPr/>
          <a:lstStyle/>
          <a:p>
            <a:fld id="{1A41B4EA-84DF-AA44-960D-D7380F188718}" type="slidenum">
              <a:rPr lang="en-US" smtClean="0"/>
              <a:t>6</a:t>
            </a:fld>
            <a:endParaRPr lang="en-US" dirty="0"/>
          </a:p>
        </p:txBody>
      </p:sp>
    </p:spTree>
    <p:extLst>
      <p:ext uri="{BB962C8B-B14F-4D97-AF65-F5344CB8AC3E}">
        <p14:creationId xmlns:p14="http://schemas.microsoft.com/office/powerpoint/2010/main" val="16888236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  fueled each engine with a brief, random excerpt </a:t>
            </a:r>
          </a:p>
          <a:p>
            <a:r>
              <a:rPr lang="en-US" dirty="0"/>
              <a:t>from a random summary and got back 5 title recommendations</a:t>
            </a:r>
          </a:p>
          <a:p>
            <a:endParaRPr lang="en-US" dirty="0"/>
          </a:p>
          <a:p>
            <a:r>
              <a:rPr lang="en-US" dirty="0"/>
              <a:t>Circled back to the Wikipedia to look at  page </a:t>
            </a:r>
            <a:r>
              <a:rPr lang="en-US"/>
              <a:t>for that </a:t>
            </a:r>
            <a:r>
              <a:rPr lang="en-US" dirty="0"/>
              <a:t>recommendation.  </a:t>
            </a:r>
          </a:p>
          <a:p>
            <a:endParaRPr lang="en-US" dirty="0"/>
          </a:p>
          <a:p>
            <a:r>
              <a:rPr lang="en-US" dirty="0"/>
              <a:t>Quite frankly, </a:t>
            </a:r>
          </a:p>
          <a:p>
            <a:r>
              <a:rPr lang="en-US" dirty="0"/>
              <a:t>Those based on Cosine similarity gave me an experience like my Kindle experience.</a:t>
            </a:r>
          </a:p>
          <a:p>
            <a:endParaRPr lang="en-US" dirty="0"/>
          </a:p>
          <a:p>
            <a:r>
              <a:rPr lang="en-US" dirty="0"/>
              <a:t>So have chosen Euclidean Distance for the Recommender</a:t>
            </a:r>
          </a:p>
          <a:p>
            <a:endParaRPr lang="en-US" dirty="0"/>
          </a:p>
          <a:p>
            <a:endParaRPr lang="en-US" dirty="0"/>
          </a:p>
        </p:txBody>
      </p:sp>
      <p:sp>
        <p:nvSpPr>
          <p:cNvPr id="4" name="Slide Number Placeholder 3"/>
          <p:cNvSpPr>
            <a:spLocks noGrp="1"/>
          </p:cNvSpPr>
          <p:nvPr>
            <p:ph type="sldNum" sz="quarter" idx="5"/>
          </p:nvPr>
        </p:nvSpPr>
        <p:spPr/>
        <p:txBody>
          <a:bodyPr/>
          <a:lstStyle/>
          <a:p>
            <a:fld id="{1A41B4EA-84DF-AA44-960D-D7380F188718}" type="slidenum">
              <a:rPr lang="en-US" smtClean="0"/>
              <a:t>7</a:t>
            </a:fld>
            <a:endParaRPr lang="en-US" dirty="0"/>
          </a:p>
        </p:txBody>
      </p:sp>
    </p:spTree>
    <p:extLst>
      <p:ext uri="{BB962C8B-B14F-4D97-AF65-F5344CB8AC3E}">
        <p14:creationId xmlns:p14="http://schemas.microsoft.com/office/powerpoint/2010/main" val="32530912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recommender asks the user to input a brief excerpt</a:t>
            </a:r>
          </a:p>
          <a:p>
            <a:r>
              <a:rPr lang="en-US" dirty="0"/>
              <a:t>From a favorite book and returns 10 title suggestions that </a:t>
            </a:r>
          </a:p>
          <a:p>
            <a:r>
              <a:rPr lang="en-US" dirty="0"/>
              <a:t>Can be submitted to get to that titles Wikipedia page.</a:t>
            </a:r>
          </a:p>
        </p:txBody>
      </p:sp>
      <p:sp>
        <p:nvSpPr>
          <p:cNvPr id="4" name="Slide Number Placeholder 3"/>
          <p:cNvSpPr>
            <a:spLocks noGrp="1"/>
          </p:cNvSpPr>
          <p:nvPr>
            <p:ph type="sldNum" sz="quarter" idx="5"/>
          </p:nvPr>
        </p:nvSpPr>
        <p:spPr/>
        <p:txBody>
          <a:bodyPr/>
          <a:lstStyle/>
          <a:p>
            <a:fld id="{1A41B4EA-84DF-AA44-960D-D7380F188718}" type="slidenum">
              <a:rPr lang="en-US" smtClean="0"/>
              <a:t>8</a:t>
            </a:fld>
            <a:endParaRPr lang="en-US" dirty="0"/>
          </a:p>
        </p:txBody>
      </p:sp>
    </p:spTree>
    <p:extLst>
      <p:ext uri="{BB962C8B-B14F-4D97-AF65-F5344CB8AC3E}">
        <p14:creationId xmlns:p14="http://schemas.microsoft.com/office/powerpoint/2010/main" val="14036007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much more subjectivity to NLP than previous projects and </a:t>
            </a:r>
          </a:p>
          <a:p>
            <a:endParaRPr lang="en-US" dirty="0"/>
          </a:p>
          <a:p>
            <a:r>
              <a:rPr lang="en-US" dirty="0"/>
              <a:t>This circular process has a direct impact on the user experience.  </a:t>
            </a:r>
          </a:p>
          <a:p>
            <a:endParaRPr lang="en-US" dirty="0"/>
          </a:p>
          <a:p>
            <a:r>
              <a:rPr lang="en-US" dirty="0"/>
              <a:t>With more artistic license I think it is especially important to </a:t>
            </a:r>
          </a:p>
          <a:p>
            <a:r>
              <a:rPr lang="en-US" dirty="0"/>
              <a:t>Approach each step in the process with the business question in mind and the effect on the end-user.</a:t>
            </a:r>
          </a:p>
          <a:p>
            <a:endParaRPr lang="en-US" dirty="0"/>
          </a:p>
          <a:p>
            <a:r>
              <a:rPr lang="en-US" dirty="0"/>
              <a:t>For future iterations of this project I’d like to expand the corpus to more genres and titles and refine the flask application.</a:t>
            </a:r>
          </a:p>
        </p:txBody>
      </p:sp>
      <p:sp>
        <p:nvSpPr>
          <p:cNvPr id="4" name="Slide Number Placeholder 3"/>
          <p:cNvSpPr>
            <a:spLocks noGrp="1"/>
          </p:cNvSpPr>
          <p:nvPr>
            <p:ph type="sldNum" sz="quarter" idx="5"/>
          </p:nvPr>
        </p:nvSpPr>
        <p:spPr/>
        <p:txBody>
          <a:bodyPr/>
          <a:lstStyle/>
          <a:p>
            <a:fld id="{1A41B4EA-84DF-AA44-960D-D7380F188718}" type="slidenum">
              <a:rPr lang="en-US" smtClean="0"/>
              <a:t>9</a:t>
            </a:fld>
            <a:endParaRPr lang="en-US" dirty="0"/>
          </a:p>
        </p:txBody>
      </p:sp>
    </p:spTree>
    <p:extLst>
      <p:ext uri="{BB962C8B-B14F-4D97-AF65-F5344CB8AC3E}">
        <p14:creationId xmlns:p14="http://schemas.microsoft.com/office/powerpoint/2010/main" val="20072288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6E5E7051-997A-3A4A-A5CA-33B3FCFB4EC1}" type="datetimeFigureOut">
              <a:rPr lang="en-US" smtClean="0"/>
              <a:t>2/27/20</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3CB68177-3513-5248-B09A-1E0C7C42C95D}" type="slidenum">
              <a:rPr lang="en-US" smtClean="0"/>
              <a:t>‹#›</a:t>
            </a:fld>
            <a:endParaRPr lang="en-US" dirty="0"/>
          </a:p>
        </p:txBody>
      </p:sp>
    </p:spTree>
    <p:extLst>
      <p:ext uri="{BB962C8B-B14F-4D97-AF65-F5344CB8AC3E}">
        <p14:creationId xmlns:p14="http://schemas.microsoft.com/office/powerpoint/2010/main" val="89854266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5E7051-997A-3A4A-A5CA-33B3FCFB4EC1}" type="datetimeFigureOut">
              <a:rPr lang="en-US" smtClean="0"/>
              <a:t>2/27/20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CB68177-3513-5248-B09A-1E0C7C42C95D}" type="slidenum">
              <a:rPr lang="en-US" smtClean="0"/>
              <a:t>‹#›</a:t>
            </a:fld>
            <a:endParaRPr lang="en-US" dirty="0"/>
          </a:p>
        </p:txBody>
      </p:sp>
    </p:spTree>
    <p:extLst>
      <p:ext uri="{BB962C8B-B14F-4D97-AF65-F5344CB8AC3E}">
        <p14:creationId xmlns:p14="http://schemas.microsoft.com/office/powerpoint/2010/main" val="1427900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5E7051-997A-3A4A-A5CA-33B3FCFB4EC1}" type="datetimeFigureOut">
              <a:rPr lang="en-US" smtClean="0"/>
              <a:t>2/27/20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CB68177-3513-5248-B09A-1E0C7C42C95D}" type="slidenum">
              <a:rPr lang="en-US" smtClean="0"/>
              <a:t>‹#›</a:t>
            </a:fld>
            <a:endParaRPr lang="en-US" dirty="0"/>
          </a:p>
        </p:txBody>
      </p:sp>
    </p:spTree>
    <p:extLst>
      <p:ext uri="{BB962C8B-B14F-4D97-AF65-F5344CB8AC3E}">
        <p14:creationId xmlns:p14="http://schemas.microsoft.com/office/powerpoint/2010/main" val="2277910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5E7051-997A-3A4A-A5CA-33B3FCFB4EC1}" type="datetimeFigureOut">
              <a:rPr lang="en-US" smtClean="0"/>
              <a:t>2/27/20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CB68177-3513-5248-B09A-1E0C7C42C95D}" type="slidenum">
              <a:rPr lang="en-US" smtClean="0"/>
              <a:t>‹#›</a:t>
            </a:fld>
            <a:endParaRPr lang="en-US" dirty="0"/>
          </a:p>
        </p:txBody>
      </p:sp>
    </p:spTree>
    <p:extLst>
      <p:ext uri="{BB962C8B-B14F-4D97-AF65-F5344CB8AC3E}">
        <p14:creationId xmlns:p14="http://schemas.microsoft.com/office/powerpoint/2010/main" val="1541874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6E5E7051-997A-3A4A-A5CA-33B3FCFB4EC1}" type="datetimeFigureOut">
              <a:rPr lang="en-US" smtClean="0"/>
              <a:t>2/27/20</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3CB68177-3513-5248-B09A-1E0C7C42C95D}" type="slidenum">
              <a:rPr lang="en-US" smtClean="0"/>
              <a:t>‹#›</a:t>
            </a:fld>
            <a:endParaRPr lang="en-US" dirty="0"/>
          </a:p>
        </p:txBody>
      </p:sp>
    </p:spTree>
    <p:extLst>
      <p:ext uri="{BB962C8B-B14F-4D97-AF65-F5344CB8AC3E}">
        <p14:creationId xmlns:p14="http://schemas.microsoft.com/office/powerpoint/2010/main" val="2208756136"/>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5E7051-997A-3A4A-A5CA-33B3FCFB4EC1}" type="datetimeFigureOut">
              <a:rPr lang="en-US" smtClean="0"/>
              <a:t>2/27/20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CB68177-3513-5248-B09A-1E0C7C42C95D}" type="slidenum">
              <a:rPr lang="en-US" smtClean="0"/>
              <a:t>‹#›</a:t>
            </a:fld>
            <a:endParaRPr lang="en-US" dirty="0"/>
          </a:p>
        </p:txBody>
      </p:sp>
    </p:spTree>
    <p:extLst>
      <p:ext uri="{BB962C8B-B14F-4D97-AF65-F5344CB8AC3E}">
        <p14:creationId xmlns:p14="http://schemas.microsoft.com/office/powerpoint/2010/main" val="3464377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5E7051-997A-3A4A-A5CA-33B3FCFB4EC1}" type="datetimeFigureOut">
              <a:rPr lang="en-US" smtClean="0"/>
              <a:t>2/27/20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CB68177-3513-5248-B09A-1E0C7C42C95D}" type="slidenum">
              <a:rPr lang="en-US" smtClean="0"/>
              <a:t>‹#›</a:t>
            </a:fld>
            <a:endParaRPr lang="en-US" dirty="0"/>
          </a:p>
        </p:txBody>
      </p:sp>
    </p:spTree>
    <p:extLst>
      <p:ext uri="{BB962C8B-B14F-4D97-AF65-F5344CB8AC3E}">
        <p14:creationId xmlns:p14="http://schemas.microsoft.com/office/powerpoint/2010/main" val="27404138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E5E7051-997A-3A4A-A5CA-33B3FCFB4EC1}" type="datetimeFigureOut">
              <a:rPr lang="en-US" smtClean="0"/>
              <a:t>2/27/20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CB68177-3513-5248-B09A-1E0C7C42C95D}" type="slidenum">
              <a:rPr lang="en-US" smtClean="0"/>
              <a:t>‹#›</a:t>
            </a:fld>
            <a:endParaRPr lang="en-US" dirty="0"/>
          </a:p>
        </p:txBody>
      </p:sp>
    </p:spTree>
    <p:extLst>
      <p:ext uri="{BB962C8B-B14F-4D97-AF65-F5344CB8AC3E}">
        <p14:creationId xmlns:p14="http://schemas.microsoft.com/office/powerpoint/2010/main" val="2280145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5E7051-997A-3A4A-A5CA-33B3FCFB4EC1}" type="datetimeFigureOut">
              <a:rPr lang="en-US" smtClean="0"/>
              <a:t>2/27/20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CB68177-3513-5248-B09A-1E0C7C42C95D}" type="slidenum">
              <a:rPr lang="en-US" smtClean="0"/>
              <a:t>‹#›</a:t>
            </a:fld>
            <a:endParaRPr lang="en-US" dirty="0"/>
          </a:p>
        </p:txBody>
      </p:sp>
    </p:spTree>
    <p:extLst>
      <p:ext uri="{BB962C8B-B14F-4D97-AF65-F5344CB8AC3E}">
        <p14:creationId xmlns:p14="http://schemas.microsoft.com/office/powerpoint/2010/main" val="854786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6E5E7051-997A-3A4A-A5CA-33B3FCFB4EC1}" type="datetimeFigureOut">
              <a:rPr lang="en-US" smtClean="0"/>
              <a:t>2/27/20</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3CB68177-3513-5248-B09A-1E0C7C42C95D}" type="slidenum">
              <a:rPr lang="en-US" smtClean="0"/>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49622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6E5E7051-997A-3A4A-A5CA-33B3FCFB4EC1}" type="datetimeFigureOut">
              <a:rPr lang="en-US" smtClean="0"/>
              <a:t>2/27/20</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3CB68177-3513-5248-B09A-1E0C7C42C95D}" type="slidenum">
              <a:rPr lang="en-US" smtClean="0"/>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86558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6E5E7051-997A-3A4A-A5CA-33B3FCFB4EC1}" type="datetimeFigureOut">
              <a:rPr lang="en-US" smtClean="0"/>
              <a:t>2/27/20</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CB68177-3513-5248-B09A-1E0C7C42C95D}" type="slidenum">
              <a:rPr lang="en-US" smtClean="0"/>
              <a:t>‹#›</a:t>
            </a:fld>
            <a:endParaRPr lang="en-US" dirty="0"/>
          </a:p>
        </p:txBody>
      </p:sp>
    </p:spTree>
    <p:extLst>
      <p:ext uri="{BB962C8B-B14F-4D97-AF65-F5344CB8AC3E}">
        <p14:creationId xmlns:p14="http://schemas.microsoft.com/office/powerpoint/2010/main" val="10074194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mathworks.com/help/stats/t-sne.html"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www.mathworks.com/help/stats/t-sne.html#bvkwu5p" TargetMode="External"/><Relationship Id="rId5" Type="http://schemas.openxmlformats.org/officeDocument/2006/relationships/hyperlink" Target="https://www.mathworks.com/help/stats/t-sne.html#bvkoln8-1" TargetMode="External"/><Relationship Id="rId4" Type="http://schemas.openxmlformats.org/officeDocument/2006/relationships/hyperlink" Target="https://www.mathworks.com/help/stats/tsne.html"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Determining_the_number_of_clusters_in_a_data_set" TargetMode="External"/><Relationship Id="rId2" Type="http://schemas.openxmlformats.org/officeDocument/2006/relationships/hyperlink" Target="https://en.wikipedia.org/wiki/Cluster_analysis" TargetMode="External"/><Relationship Id="rId1" Type="http://schemas.openxmlformats.org/officeDocument/2006/relationships/slideLayout" Target="../slideLayouts/slideLayout2.xml"/><Relationship Id="rId6" Type="http://schemas.openxmlformats.org/officeDocument/2006/relationships/hyperlink" Target="https://en.wikipedia.org/wiki/Elbow_method_(clustering)" TargetMode="External"/><Relationship Id="rId5" Type="http://schemas.openxmlformats.org/officeDocument/2006/relationships/image" Target="../media/image12.tiff"/><Relationship Id="rId4" Type="http://schemas.openxmlformats.org/officeDocument/2006/relationships/hyperlink" Target="https://en.wikipedia.org/wiki/Silhouette_(clusterin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1.png"/><Relationship Id="rId5" Type="http://schemas.openxmlformats.org/officeDocument/2006/relationships/image" Target="../media/image2.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15" name="Rectangle 7">
            <a:extLst>
              <a:ext uri="{FF2B5EF4-FFF2-40B4-BE49-F238E27FC236}">
                <a16:creationId xmlns:a16="http://schemas.microsoft.com/office/drawing/2014/main" id="{B66F8A2C-B8CF-4B20-9A73-2ADCF63027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gradFill>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7" name="Rectangle 9">
            <a:extLst>
              <a:ext uri="{FF2B5EF4-FFF2-40B4-BE49-F238E27FC236}">
                <a16:creationId xmlns:a16="http://schemas.microsoft.com/office/drawing/2014/main" id="{180C23B1-7427-4DF4-BFF1-60CD7E93BC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1">
            <a:extLst>
              <a:ext uri="{FF2B5EF4-FFF2-40B4-BE49-F238E27FC236}">
                <a16:creationId xmlns:a16="http://schemas.microsoft.com/office/drawing/2014/main" id="{B5DD78E9-DE0D-47AF-A0DB-F475221E3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1" name="Rectangle 13">
            <a:extLst>
              <a:ext uri="{FF2B5EF4-FFF2-40B4-BE49-F238E27FC236}">
                <a16:creationId xmlns:a16="http://schemas.microsoft.com/office/drawing/2014/main" id="{A118D329-2010-4A15-B57C-429FFAE35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solidFill>
            <a:schemeClr val="bg1"/>
          </a:solid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90EC3340-FD3A-764C-9BF5-48DC77F4A892}"/>
              </a:ext>
            </a:extLst>
          </p:cNvPr>
          <p:cNvSpPr>
            <a:spLocks noGrp="1"/>
          </p:cNvSpPr>
          <p:nvPr>
            <p:ph type="ctrTitle"/>
          </p:nvPr>
        </p:nvSpPr>
        <p:spPr>
          <a:xfrm>
            <a:off x="1263520" y="1272800"/>
            <a:ext cx="6544620" cy="4312402"/>
          </a:xfrm>
        </p:spPr>
        <p:txBody>
          <a:bodyPr anchor="ctr">
            <a:normAutofit/>
          </a:bodyPr>
          <a:lstStyle/>
          <a:p>
            <a:pPr algn="r"/>
            <a:r>
              <a:rPr lang="en-US" sz="6800" dirty="0">
                <a:solidFill>
                  <a:schemeClr val="tx1"/>
                </a:solidFill>
              </a:rPr>
              <a:t>Fantasy Book Recommender</a:t>
            </a:r>
          </a:p>
        </p:txBody>
      </p:sp>
      <p:sp>
        <p:nvSpPr>
          <p:cNvPr id="3" name="Subtitle 2">
            <a:extLst>
              <a:ext uri="{FF2B5EF4-FFF2-40B4-BE49-F238E27FC236}">
                <a16:creationId xmlns:a16="http://schemas.microsoft.com/office/drawing/2014/main" id="{1C32E6F2-886A-5C41-BD12-CA1102DA71B1}"/>
              </a:ext>
            </a:extLst>
          </p:cNvPr>
          <p:cNvSpPr>
            <a:spLocks noGrp="1"/>
          </p:cNvSpPr>
          <p:nvPr>
            <p:ph type="subTitle" idx="1"/>
          </p:nvPr>
        </p:nvSpPr>
        <p:spPr>
          <a:xfrm>
            <a:off x="8473440" y="1272800"/>
            <a:ext cx="2481307" cy="4312402"/>
          </a:xfrm>
        </p:spPr>
        <p:txBody>
          <a:bodyPr anchor="ctr">
            <a:normAutofit/>
          </a:bodyPr>
          <a:lstStyle/>
          <a:p>
            <a:pPr algn="l">
              <a:spcAft>
                <a:spcPts val="600"/>
              </a:spcAft>
            </a:pPr>
            <a:r>
              <a:rPr lang="en-US" sz="2000" dirty="0"/>
              <a:t>Maria Scott</a:t>
            </a:r>
          </a:p>
          <a:p>
            <a:pPr algn="l">
              <a:spcAft>
                <a:spcPts val="600"/>
              </a:spcAft>
            </a:pPr>
            <a:r>
              <a:rPr lang="en-US" sz="2000" dirty="0"/>
              <a:t>Metis Winter 2020</a:t>
            </a:r>
          </a:p>
        </p:txBody>
      </p:sp>
      <p:cxnSp>
        <p:nvCxnSpPr>
          <p:cNvPr id="23" name="Straight Connector 15">
            <a:extLst>
              <a:ext uri="{FF2B5EF4-FFF2-40B4-BE49-F238E27FC236}">
                <a16:creationId xmlns:a16="http://schemas.microsoft.com/office/drawing/2014/main" id="{994262BC-EE98-4BD6-82DB-4955E8DCC2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A4E8B38-5878-E944-B223-43711ECB78DC}"/>
              </a:ext>
            </a:extLst>
          </p:cNvPr>
          <p:cNvSpPr txBox="1"/>
          <p:nvPr/>
        </p:nvSpPr>
        <p:spPr>
          <a:xfrm>
            <a:off x="632107" y="5585200"/>
            <a:ext cx="10762841" cy="369332"/>
          </a:xfrm>
          <a:prstGeom prst="rect">
            <a:avLst/>
          </a:prstGeom>
          <a:noFill/>
        </p:spPr>
        <p:txBody>
          <a:bodyPr wrap="square" rtlCol="0">
            <a:spAutoFit/>
          </a:bodyPr>
          <a:lstStyle/>
          <a:p>
            <a:pPr algn="ctr"/>
            <a:r>
              <a:rPr lang="en-US" dirty="0"/>
              <a:t>“The four most engaging words in any language are … Once upon a time.” Steven Spielberg </a:t>
            </a:r>
          </a:p>
        </p:txBody>
      </p:sp>
    </p:spTree>
    <p:extLst>
      <p:ext uri="{BB962C8B-B14F-4D97-AF65-F5344CB8AC3E}">
        <p14:creationId xmlns:p14="http://schemas.microsoft.com/office/powerpoint/2010/main" val="11889076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B32F73EB-B46F-4F77-B3DC-7C374906F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a:extLst>
              <a:ext uri="{FF2B5EF4-FFF2-40B4-BE49-F238E27FC236}">
                <a16:creationId xmlns:a16="http://schemas.microsoft.com/office/drawing/2014/main" id="{ADDB10B3-CF45-4294-8994-0E8AD1FC6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43" name="Rectangle 42">
            <a:extLst>
              <a:ext uri="{FF2B5EF4-FFF2-40B4-BE49-F238E27FC236}">
                <a16:creationId xmlns:a16="http://schemas.microsoft.com/office/drawing/2014/main" id="{5145417F-1D1B-48A7-B4DA-BAD73B02C8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45" name="Rectangle 44">
            <a:extLst>
              <a:ext uri="{FF2B5EF4-FFF2-40B4-BE49-F238E27FC236}">
                <a16:creationId xmlns:a16="http://schemas.microsoft.com/office/drawing/2014/main" id="{13CF9D9F-1672-4D0C-934E-CD9EE1BE5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7" name="Group 46">
            <a:extLst>
              <a:ext uri="{FF2B5EF4-FFF2-40B4-BE49-F238E27FC236}">
                <a16:creationId xmlns:a16="http://schemas.microsoft.com/office/drawing/2014/main" id="{1558C702-CA14-4264-B8FC-A5120F75DE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28372" y="1267730"/>
            <a:ext cx="1567331" cy="645295"/>
            <a:chOff x="5318306" y="1386268"/>
            <a:chExt cx="1567331" cy="645295"/>
          </a:xfrm>
        </p:grpSpPr>
        <p:cxnSp>
          <p:nvCxnSpPr>
            <p:cNvPr id="48" name="Straight Connector 47">
              <a:extLst>
                <a:ext uri="{FF2B5EF4-FFF2-40B4-BE49-F238E27FC236}">
                  <a16:creationId xmlns:a16="http://schemas.microsoft.com/office/drawing/2014/main" id="{6621A72C-7343-4A22-8700-696C5860A21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B44A4DC-7861-4DCC-9931-5A075855D6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E16C316F-BFB5-424F-A951-E962A3B745C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52" name="Rectangle 51">
            <a:extLst>
              <a:ext uri="{FF2B5EF4-FFF2-40B4-BE49-F238E27FC236}">
                <a16:creationId xmlns:a16="http://schemas.microsoft.com/office/drawing/2014/main" id="{6995F625-BE4F-4433-8290-5DF0E8589F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gradFill>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4" name="Rectangle 53">
            <a:extLst>
              <a:ext uri="{FF2B5EF4-FFF2-40B4-BE49-F238E27FC236}">
                <a16:creationId xmlns:a16="http://schemas.microsoft.com/office/drawing/2014/main" id="{80102662-1FA4-4C7A-B144-19699DF43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56" name="Rectangle 55">
            <a:extLst>
              <a:ext uri="{FF2B5EF4-FFF2-40B4-BE49-F238E27FC236}">
                <a16:creationId xmlns:a16="http://schemas.microsoft.com/office/drawing/2014/main" id="{655E224A-5F26-423E-949C-07A720F39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58" name="Rectangle 57">
            <a:extLst>
              <a:ext uri="{FF2B5EF4-FFF2-40B4-BE49-F238E27FC236}">
                <a16:creationId xmlns:a16="http://schemas.microsoft.com/office/drawing/2014/main" id="{A6F1DA18-4CA4-40CF-9ACA-105D8373B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solidFill>
            <a:schemeClr val="bg1"/>
          </a:solid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EA401379-0BF7-214C-809F-542E38123D42}"/>
              </a:ext>
            </a:extLst>
          </p:cNvPr>
          <p:cNvSpPr>
            <a:spLocks noGrp="1"/>
          </p:cNvSpPr>
          <p:nvPr>
            <p:ph type="title"/>
          </p:nvPr>
        </p:nvSpPr>
        <p:spPr>
          <a:xfrm>
            <a:off x="1260205" y="1887795"/>
            <a:ext cx="9673306" cy="2733106"/>
          </a:xfrm>
        </p:spPr>
        <p:txBody>
          <a:bodyPr vert="horz" lIns="91440" tIns="45720" rIns="91440" bIns="45720" rtlCol="0" anchor="ctr">
            <a:normAutofit/>
          </a:bodyPr>
          <a:lstStyle/>
          <a:p>
            <a:pPr algn="ctr">
              <a:lnSpc>
                <a:spcPct val="83000"/>
              </a:lnSpc>
            </a:pPr>
            <a:r>
              <a:rPr lang="en-US" sz="7200" cap="all" spc="-100" dirty="0"/>
              <a:t>Happily Ever After</a:t>
            </a:r>
          </a:p>
        </p:txBody>
      </p:sp>
      <p:sp>
        <p:nvSpPr>
          <p:cNvPr id="60" name="Rectangle 59">
            <a:extLst>
              <a:ext uri="{FF2B5EF4-FFF2-40B4-BE49-F238E27FC236}">
                <a16:creationId xmlns:a16="http://schemas.microsoft.com/office/drawing/2014/main" id="{7C6D1B74-744B-4231-97DB-86B4C9C5E2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610955"/>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2" name="Straight Connector 61">
            <a:extLst>
              <a:ext uri="{FF2B5EF4-FFF2-40B4-BE49-F238E27FC236}">
                <a16:creationId xmlns:a16="http://schemas.microsoft.com/office/drawing/2014/main" id="{ABC98C72-9EDD-4426-B45A-84E06A7CD2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611442"/>
            <a:ext cx="0" cy="640080"/>
          </a:xfrm>
          <a:prstGeom prst="line">
            <a:avLst/>
          </a:prstGeom>
          <a:solidFill>
            <a:schemeClr val="tx1">
              <a:lumMod val="85000"/>
              <a:lumOff val="15000"/>
            </a:schemeClr>
          </a:solidFill>
          <a:ln>
            <a:solidFill>
              <a:schemeClr val="tx1">
                <a:lumMod val="75000"/>
                <a:lumOff val="2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4887186-EE44-4AD3-BEFE-3478B45371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611442"/>
            <a:ext cx="0" cy="640080"/>
          </a:xfrm>
          <a:prstGeom prst="line">
            <a:avLst/>
          </a:prstGeom>
          <a:solidFill>
            <a:schemeClr val="tx1">
              <a:lumMod val="85000"/>
              <a:lumOff val="15000"/>
            </a:schemeClr>
          </a:solidFill>
          <a:ln>
            <a:solidFill>
              <a:schemeClr val="tx1">
                <a:lumMod val="75000"/>
                <a:lumOff val="2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8EECC4E-F1C0-4C09-A7FD-4D623DACCC4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44380"/>
            <a:ext cx="1691640" cy="0"/>
          </a:xfrm>
          <a:prstGeom prst="line">
            <a:avLst/>
          </a:prstGeom>
          <a:solidFill>
            <a:schemeClr val="tx1">
              <a:lumMod val="85000"/>
              <a:lumOff val="15000"/>
            </a:schemeClr>
          </a:solidFill>
          <a:ln>
            <a:solidFill>
              <a:schemeClr val="tx1">
                <a:lumMod val="75000"/>
                <a:lumOff val="25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2791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4E132-B0E1-F141-ADDE-AD43C771350D}"/>
              </a:ext>
            </a:extLst>
          </p:cNvPr>
          <p:cNvSpPr>
            <a:spLocks noGrp="1"/>
          </p:cNvSpPr>
          <p:nvPr>
            <p:ph type="title"/>
          </p:nvPr>
        </p:nvSpPr>
        <p:spPr>
          <a:xfrm>
            <a:off x="893064" y="1645285"/>
            <a:ext cx="10909852" cy="457835"/>
          </a:xfrm>
        </p:spPr>
        <p:txBody>
          <a:bodyPr>
            <a:normAutofit/>
          </a:bodyPr>
          <a:lstStyle/>
          <a:p>
            <a:r>
              <a:rPr lang="en-US" sz="2000" dirty="0"/>
              <a:t>T-SNE explained </a:t>
            </a:r>
            <a:r>
              <a:rPr lang="en-US" sz="2000" dirty="0">
                <a:hlinkClick r:id="rId3"/>
              </a:rPr>
              <a:t>https://www.mathworks.com/help/stats/t-sne.html</a:t>
            </a:r>
            <a:endParaRPr lang="en-US" sz="2000" dirty="0"/>
          </a:p>
        </p:txBody>
      </p:sp>
      <p:sp>
        <p:nvSpPr>
          <p:cNvPr id="3" name="Content Placeholder 2">
            <a:extLst>
              <a:ext uri="{FF2B5EF4-FFF2-40B4-BE49-F238E27FC236}">
                <a16:creationId xmlns:a16="http://schemas.microsoft.com/office/drawing/2014/main" id="{A52FA8A7-3F56-2349-AFE2-9050EC6F2EEF}"/>
              </a:ext>
            </a:extLst>
          </p:cNvPr>
          <p:cNvSpPr>
            <a:spLocks noGrp="1"/>
          </p:cNvSpPr>
          <p:nvPr>
            <p:ph idx="1"/>
          </p:nvPr>
        </p:nvSpPr>
        <p:spPr/>
        <p:txBody>
          <a:bodyPr>
            <a:normAutofit fontScale="77500" lnSpcReduction="20000"/>
          </a:bodyPr>
          <a:lstStyle/>
          <a:p>
            <a:r>
              <a:rPr lang="en-US" b="1" dirty="0"/>
              <a:t>What Is t-SNE?</a:t>
            </a:r>
          </a:p>
          <a:p>
            <a:r>
              <a:rPr lang="en-US" dirty="0"/>
              <a:t>t-SNE (</a:t>
            </a:r>
            <a:r>
              <a:rPr lang="en-US" dirty="0">
                <a:hlinkClick r:id="rId4"/>
              </a:rPr>
              <a:t>tsne</a:t>
            </a:r>
            <a:r>
              <a:rPr lang="en-US" dirty="0"/>
              <a:t>) is an algorithm for dimensionality reduction that is well-suited to visualizing high-dimensional data. The name stands for </a:t>
            </a:r>
            <a:r>
              <a:rPr lang="en-US" i="1" dirty="0"/>
              <a:t>t</a:t>
            </a:r>
            <a:r>
              <a:rPr lang="en-US" dirty="0"/>
              <a:t>-distributed Stochastic Neighbor Embedding. The idea is to embed high-dimensional points in low dimensions in a way that respects similarities between points. Nearby points in the high-dimensional space correspond to nearby embedded low-dimensional points, and distant points in high-dimensional space correspond to distant embedded low-dimensional points. (Generally, it is impossible to match distances exactly between high-dimensional and low-dimensional spaces.)</a:t>
            </a:r>
          </a:p>
          <a:p>
            <a:r>
              <a:rPr lang="en-US" dirty="0"/>
              <a:t>The </a:t>
            </a:r>
            <a:r>
              <a:rPr lang="en-US" dirty="0">
                <a:hlinkClick r:id="rId4"/>
              </a:rPr>
              <a:t>tsne</a:t>
            </a:r>
            <a:r>
              <a:rPr lang="en-US" dirty="0"/>
              <a:t> function creates a set of low-dimensional points from high-dimensional data. Typically, you visualize the low-dimensional points to see natural clusters in the original high-dimensional data.</a:t>
            </a:r>
          </a:p>
          <a:p>
            <a:r>
              <a:rPr lang="en-US" dirty="0"/>
              <a:t>The algorithm takes the following general steps to embed the data in low dimensions.</a:t>
            </a:r>
          </a:p>
          <a:p>
            <a:r>
              <a:rPr lang="en-US" dirty="0"/>
              <a:t>Calculate the pairwise distances between the high-dimensional points.</a:t>
            </a:r>
          </a:p>
          <a:p>
            <a:r>
              <a:rPr lang="en-US" dirty="0"/>
              <a:t>Create a standard deviation </a:t>
            </a:r>
            <a:r>
              <a:rPr lang="el-GR" i="1" dirty="0"/>
              <a:t>σ</a:t>
            </a:r>
            <a:r>
              <a:rPr lang="en-US" i="1" baseline="-25000" dirty="0"/>
              <a:t>i</a:t>
            </a:r>
            <a:r>
              <a:rPr lang="en-US" dirty="0"/>
              <a:t> for each high-dimensional point </a:t>
            </a:r>
            <a:r>
              <a:rPr lang="en-US" i="1" dirty="0"/>
              <a:t>i</a:t>
            </a:r>
            <a:r>
              <a:rPr lang="en-US" dirty="0"/>
              <a:t> so that the </a:t>
            </a:r>
            <a:r>
              <a:rPr lang="en-US" i="1" dirty="0"/>
              <a:t>perplexity</a:t>
            </a:r>
            <a:r>
              <a:rPr lang="en-US" dirty="0"/>
              <a:t> of each point is at a predetermined level. For the definition of perplexity, see </a:t>
            </a:r>
            <a:r>
              <a:rPr lang="en-US" dirty="0">
                <a:hlinkClick r:id="rId5"/>
              </a:rPr>
              <a:t>Compute Distances, Gaussian Variances, and Similarities</a:t>
            </a:r>
            <a:r>
              <a:rPr lang="en-US" dirty="0"/>
              <a:t>.</a:t>
            </a:r>
          </a:p>
          <a:p>
            <a:r>
              <a:rPr lang="en-US" dirty="0"/>
              <a:t>Calculate the </a:t>
            </a:r>
            <a:r>
              <a:rPr lang="en-US" i="1" dirty="0"/>
              <a:t>similarity matrix</a:t>
            </a:r>
            <a:r>
              <a:rPr lang="en-US" dirty="0"/>
              <a:t>. This is the joint probability distribution of X, defined by </a:t>
            </a:r>
            <a:r>
              <a:rPr lang="en-US" dirty="0">
                <a:hlinkClick r:id="rId6"/>
              </a:rPr>
              <a:t>Equation 1</a:t>
            </a:r>
            <a:r>
              <a:rPr lang="en-US" dirty="0"/>
              <a:t>.</a:t>
            </a:r>
          </a:p>
          <a:p>
            <a:r>
              <a:rPr lang="en-US" dirty="0"/>
              <a:t>Create an initial set of low-dimensional points.</a:t>
            </a:r>
          </a:p>
          <a:p>
            <a:r>
              <a:rPr lang="en-US" dirty="0"/>
              <a:t>Iteratively update the low-dimensional points to minimize the Kullback-Leibler divergence between a Gaussian distribution in the high-dimensional space and a </a:t>
            </a:r>
            <a:r>
              <a:rPr lang="en-US" i="1" dirty="0"/>
              <a:t>t</a:t>
            </a:r>
            <a:r>
              <a:rPr lang="en-US" dirty="0"/>
              <a:t> distribution in the low-dimensional space. This optimization procedure is the most time-consuming part of the algorithm.</a:t>
            </a:r>
          </a:p>
          <a:p>
            <a:endParaRPr lang="en-US" dirty="0"/>
          </a:p>
        </p:txBody>
      </p:sp>
      <p:sp>
        <p:nvSpPr>
          <p:cNvPr id="4" name="TextBox 3">
            <a:extLst>
              <a:ext uri="{FF2B5EF4-FFF2-40B4-BE49-F238E27FC236}">
                <a16:creationId xmlns:a16="http://schemas.microsoft.com/office/drawing/2014/main" id="{92F152D7-F150-4A4F-BFB8-8F9A1B277F21}"/>
              </a:ext>
            </a:extLst>
          </p:cNvPr>
          <p:cNvSpPr txBox="1"/>
          <p:nvPr/>
        </p:nvSpPr>
        <p:spPr>
          <a:xfrm>
            <a:off x="893064" y="535259"/>
            <a:ext cx="5641551" cy="830997"/>
          </a:xfrm>
          <a:prstGeom prst="rect">
            <a:avLst/>
          </a:prstGeom>
          <a:noFill/>
        </p:spPr>
        <p:txBody>
          <a:bodyPr wrap="square" rtlCol="0">
            <a:spAutoFit/>
          </a:bodyPr>
          <a:lstStyle/>
          <a:p>
            <a:r>
              <a:rPr lang="en-US" sz="4800" dirty="0">
                <a:solidFill>
                  <a:schemeClr val="tx1">
                    <a:lumMod val="85000"/>
                    <a:lumOff val="15000"/>
                  </a:schemeClr>
                </a:solidFill>
                <a:latin typeface="+mj-lt"/>
              </a:rPr>
              <a:t>Appendix</a:t>
            </a:r>
          </a:p>
        </p:txBody>
      </p:sp>
    </p:spTree>
    <p:extLst>
      <p:ext uri="{BB962C8B-B14F-4D97-AF65-F5344CB8AC3E}">
        <p14:creationId xmlns:p14="http://schemas.microsoft.com/office/powerpoint/2010/main" val="1547867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819BE-298F-0D49-A40F-311EC071876F}"/>
              </a:ext>
            </a:extLst>
          </p:cNvPr>
          <p:cNvSpPr>
            <a:spLocks noGrp="1"/>
          </p:cNvSpPr>
          <p:nvPr>
            <p:ph type="title"/>
          </p:nvPr>
        </p:nvSpPr>
        <p:spPr>
          <a:xfrm>
            <a:off x="838200" y="365125"/>
            <a:ext cx="10515600" cy="708301"/>
          </a:xfrm>
        </p:spPr>
        <p:txBody>
          <a:bodyPr>
            <a:normAutofit fontScale="90000"/>
          </a:bodyPr>
          <a:lstStyle/>
          <a:p>
            <a:r>
              <a:rPr lang="en-US" dirty="0"/>
              <a:t>The </a:t>
            </a:r>
            <a:r>
              <a:rPr lang="en-US" b="1" dirty="0"/>
              <a:t>Elbow Method</a:t>
            </a:r>
            <a:r>
              <a:rPr lang="en-US" dirty="0"/>
              <a:t> </a:t>
            </a:r>
          </a:p>
        </p:txBody>
      </p:sp>
      <p:sp>
        <p:nvSpPr>
          <p:cNvPr id="3" name="Content Placeholder 2">
            <a:extLst>
              <a:ext uri="{FF2B5EF4-FFF2-40B4-BE49-F238E27FC236}">
                <a16:creationId xmlns:a16="http://schemas.microsoft.com/office/drawing/2014/main" id="{47799DBC-B480-1048-A5D1-278CA5917433}"/>
              </a:ext>
            </a:extLst>
          </p:cNvPr>
          <p:cNvSpPr>
            <a:spLocks noGrp="1"/>
          </p:cNvSpPr>
          <p:nvPr>
            <p:ph idx="1"/>
          </p:nvPr>
        </p:nvSpPr>
        <p:spPr>
          <a:xfrm>
            <a:off x="838200" y="1073427"/>
            <a:ext cx="10515600" cy="1987826"/>
          </a:xfrm>
        </p:spPr>
        <p:txBody>
          <a:bodyPr>
            <a:normAutofit/>
          </a:bodyPr>
          <a:lstStyle/>
          <a:p>
            <a:pPr marL="0" indent="0">
              <a:buNone/>
            </a:pPr>
            <a:r>
              <a:rPr lang="en-US" dirty="0"/>
              <a:t>Heuristic method of interpretation and validation of consistency within </a:t>
            </a:r>
            <a:r>
              <a:rPr lang="en-US" dirty="0">
                <a:hlinkClick r:id="rId2" tooltip="Cluster analysis"/>
              </a:rPr>
              <a:t>cluster analysis</a:t>
            </a:r>
            <a:r>
              <a:rPr lang="en-US" dirty="0"/>
              <a:t> designed to help find the </a:t>
            </a:r>
            <a:r>
              <a:rPr lang="en-US" dirty="0">
                <a:hlinkClick r:id="rId3" tooltip="Determining the number of clusters in a data set"/>
              </a:rPr>
              <a:t>appropriate number of clusters in a dataset</a:t>
            </a:r>
            <a:r>
              <a:rPr lang="en-US" dirty="0"/>
              <a:t>. It is often ambiguous and not very reliable, and hence other approaches for </a:t>
            </a:r>
            <a:r>
              <a:rPr lang="en-US" dirty="0">
                <a:hlinkClick r:id="rId3" tooltip="Determining the number of clusters in a data set"/>
              </a:rPr>
              <a:t>determining the number of clusters</a:t>
            </a:r>
            <a:r>
              <a:rPr lang="en-US" dirty="0"/>
              <a:t> such as the </a:t>
            </a:r>
            <a:r>
              <a:rPr lang="en-US" dirty="0">
                <a:hlinkClick r:id="rId4" tooltip="Silhouette (clustering)"/>
              </a:rPr>
              <a:t>silhouette</a:t>
            </a:r>
            <a:r>
              <a:rPr lang="en-US" dirty="0"/>
              <a:t> method are preferable.</a:t>
            </a:r>
          </a:p>
          <a:p>
            <a:endParaRPr lang="en-US" dirty="0"/>
          </a:p>
        </p:txBody>
      </p:sp>
      <p:pic>
        <p:nvPicPr>
          <p:cNvPr id="5" name="Picture 4">
            <a:extLst>
              <a:ext uri="{FF2B5EF4-FFF2-40B4-BE49-F238E27FC236}">
                <a16:creationId xmlns:a16="http://schemas.microsoft.com/office/drawing/2014/main" id="{BBA472A2-D289-F24F-B0D8-0A6E68817E39}"/>
              </a:ext>
            </a:extLst>
          </p:cNvPr>
          <p:cNvPicPr>
            <a:picLocks noChangeAspect="1"/>
          </p:cNvPicPr>
          <p:nvPr/>
        </p:nvPicPr>
        <p:blipFill>
          <a:blip r:embed="rId5"/>
          <a:stretch>
            <a:fillRect/>
          </a:stretch>
        </p:blipFill>
        <p:spPr>
          <a:xfrm>
            <a:off x="7055955" y="2619375"/>
            <a:ext cx="4838700" cy="3873500"/>
          </a:xfrm>
          <a:prstGeom prst="rect">
            <a:avLst/>
          </a:prstGeom>
        </p:spPr>
      </p:pic>
      <p:sp>
        <p:nvSpPr>
          <p:cNvPr id="6" name="TextBox 5">
            <a:extLst>
              <a:ext uri="{FF2B5EF4-FFF2-40B4-BE49-F238E27FC236}">
                <a16:creationId xmlns:a16="http://schemas.microsoft.com/office/drawing/2014/main" id="{7B64D6B1-F9D2-F840-8EEC-D418C8708D54}"/>
              </a:ext>
            </a:extLst>
          </p:cNvPr>
          <p:cNvSpPr txBox="1"/>
          <p:nvPr/>
        </p:nvSpPr>
        <p:spPr>
          <a:xfrm>
            <a:off x="1077153" y="4232959"/>
            <a:ext cx="5539409" cy="646331"/>
          </a:xfrm>
          <a:prstGeom prst="rect">
            <a:avLst/>
          </a:prstGeom>
          <a:noFill/>
        </p:spPr>
        <p:txBody>
          <a:bodyPr wrap="square" rtlCol="0">
            <a:spAutoFit/>
          </a:bodyPr>
          <a:lstStyle/>
          <a:p>
            <a:r>
              <a:rPr lang="en-US" dirty="0">
                <a:hlinkClick r:id="rId6"/>
              </a:rPr>
              <a:t>https://en.wikipedia.org/wiki/Elbow_method_(clustering)</a:t>
            </a:r>
            <a:endParaRPr lang="en-US" dirty="0"/>
          </a:p>
        </p:txBody>
      </p:sp>
    </p:spTree>
    <p:extLst>
      <p:ext uri="{BB962C8B-B14F-4D97-AF65-F5344CB8AC3E}">
        <p14:creationId xmlns:p14="http://schemas.microsoft.com/office/powerpoint/2010/main" val="4156252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5">
            <a:extLst>
              <a:ext uri="{FF2B5EF4-FFF2-40B4-BE49-F238E27FC236}">
                <a16:creationId xmlns:a16="http://schemas.microsoft.com/office/drawing/2014/main" id="{A009E310-C7C2-4F23-B466-4417C8ED3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gradFill>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8" name="Rectangle 17">
            <a:extLst>
              <a:ext uri="{FF2B5EF4-FFF2-40B4-BE49-F238E27FC236}">
                <a16:creationId xmlns:a16="http://schemas.microsoft.com/office/drawing/2014/main" id="{51A4F4A1-146B-4D29-852A-F609966797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a:extLst>
              <a:ext uri="{FF2B5EF4-FFF2-40B4-BE49-F238E27FC236}">
                <a16:creationId xmlns:a16="http://schemas.microsoft.com/office/drawing/2014/main" id="{A4C31FF5-F97E-4082-BFC5-A880DB9F3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1150" y="457200"/>
            <a:ext cx="8533646" cy="594360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2" name="Rectangle 21">
            <a:extLst>
              <a:ext uri="{FF2B5EF4-FFF2-40B4-BE49-F238E27FC236}">
                <a16:creationId xmlns:a16="http://schemas.microsoft.com/office/drawing/2014/main" id="{6015B4CE-42DE-4E9B-B800-B5B8142E6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72467" y="621793"/>
            <a:ext cx="8198780" cy="5614416"/>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B50E8E4A-E8E8-0645-852C-DDB78CA7118A}"/>
              </a:ext>
            </a:extLst>
          </p:cNvPr>
          <p:cNvSpPr>
            <a:spLocks noGrp="1"/>
          </p:cNvSpPr>
          <p:nvPr>
            <p:ph type="title"/>
          </p:nvPr>
        </p:nvSpPr>
        <p:spPr>
          <a:xfrm>
            <a:off x="3844616" y="881210"/>
            <a:ext cx="7417925" cy="864463"/>
          </a:xfrm>
        </p:spPr>
        <p:txBody>
          <a:bodyPr>
            <a:normAutofit/>
          </a:bodyPr>
          <a:lstStyle/>
          <a:p>
            <a:r>
              <a:rPr lang="en-US" dirty="0">
                <a:solidFill>
                  <a:schemeClr val="tx1">
                    <a:lumMod val="75000"/>
                    <a:lumOff val="25000"/>
                  </a:schemeClr>
                </a:solidFill>
              </a:rPr>
              <a:t>The Corpus</a:t>
            </a:r>
          </a:p>
        </p:txBody>
      </p:sp>
      <p:sp>
        <p:nvSpPr>
          <p:cNvPr id="3" name="Content Placeholder 2">
            <a:extLst>
              <a:ext uri="{FF2B5EF4-FFF2-40B4-BE49-F238E27FC236}">
                <a16:creationId xmlns:a16="http://schemas.microsoft.com/office/drawing/2014/main" id="{1C4CF227-490F-A643-A9F7-FDFE2C5D563E}"/>
              </a:ext>
            </a:extLst>
          </p:cNvPr>
          <p:cNvSpPr>
            <a:spLocks noGrp="1"/>
          </p:cNvSpPr>
          <p:nvPr>
            <p:ph idx="1"/>
          </p:nvPr>
        </p:nvSpPr>
        <p:spPr>
          <a:xfrm>
            <a:off x="3657600" y="2005090"/>
            <a:ext cx="7604941" cy="3753528"/>
          </a:xfrm>
        </p:spPr>
        <p:txBody>
          <a:bodyPr>
            <a:normAutofit/>
          </a:bodyPr>
          <a:lstStyle/>
          <a:p>
            <a:r>
              <a:rPr lang="en-US" sz="2400" dirty="0">
                <a:solidFill>
                  <a:schemeClr val="tx1">
                    <a:lumMod val="75000"/>
                    <a:lumOff val="25000"/>
                  </a:schemeClr>
                </a:solidFill>
              </a:rPr>
              <a:t>Wikipedia Application Program Interface</a:t>
            </a:r>
          </a:p>
          <a:p>
            <a:pPr marL="0" indent="0">
              <a:buNone/>
            </a:pPr>
            <a:endParaRPr lang="en-US" sz="2400" dirty="0">
              <a:solidFill>
                <a:schemeClr val="tx1">
                  <a:lumMod val="75000"/>
                  <a:lumOff val="25000"/>
                </a:schemeClr>
              </a:solidFill>
            </a:endParaRPr>
          </a:p>
          <a:p>
            <a:r>
              <a:rPr lang="en-US" sz="2400" dirty="0">
                <a:solidFill>
                  <a:schemeClr val="tx1">
                    <a:lumMod val="75000"/>
                    <a:lumOff val="25000"/>
                  </a:schemeClr>
                </a:solidFill>
              </a:rPr>
              <a:t>Constrained scope to “Fantasy”</a:t>
            </a:r>
          </a:p>
          <a:p>
            <a:endParaRPr lang="en-US" sz="2400" dirty="0">
              <a:solidFill>
                <a:schemeClr val="tx1">
                  <a:lumMod val="75000"/>
                  <a:lumOff val="25000"/>
                </a:schemeClr>
              </a:solidFill>
            </a:endParaRPr>
          </a:p>
          <a:p>
            <a:r>
              <a:rPr lang="en-US" sz="2400" dirty="0">
                <a:solidFill>
                  <a:schemeClr val="tx1">
                    <a:lumMod val="75000"/>
                    <a:lumOff val="25000"/>
                  </a:schemeClr>
                </a:solidFill>
              </a:rPr>
              <a:t>2,290 book titles and summaries</a:t>
            </a:r>
          </a:p>
          <a:p>
            <a:pPr marL="0" indent="0">
              <a:buNone/>
            </a:pPr>
            <a:endParaRPr lang="en-US" sz="2400" dirty="0">
              <a:solidFill>
                <a:schemeClr val="tx1">
                  <a:lumMod val="75000"/>
                  <a:lumOff val="25000"/>
                </a:schemeClr>
              </a:solidFill>
            </a:endParaRPr>
          </a:p>
        </p:txBody>
      </p:sp>
      <p:pic>
        <p:nvPicPr>
          <p:cNvPr id="8" name="Picture 7">
            <a:extLst>
              <a:ext uri="{FF2B5EF4-FFF2-40B4-BE49-F238E27FC236}">
                <a16:creationId xmlns:a16="http://schemas.microsoft.com/office/drawing/2014/main" id="{98F1F212-1F9E-F64C-B849-7CFE541A7F73}"/>
              </a:ext>
            </a:extLst>
          </p:cNvPr>
          <p:cNvPicPr>
            <a:picLocks noChangeAspect="1"/>
          </p:cNvPicPr>
          <p:nvPr/>
        </p:nvPicPr>
        <p:blipFill>
          <a:blip r:embed="rId4"/>
          <a:stretch>
            <a:fillRect/>
          </a:stretch>
        </p:blipFill>
        <p:spPr>
          <a:xfrm>
            <a:off x="9948672" y="4660706"/>
            <a:ext cx="1395644" cy="1180209"/>
          </a:xfrm>
          <a:prstGeom prst="rect">
            <a:avLst/>
          </a:prstGeom>
        </p:spPr>
      </p:pic>
    </p:spTree>
    <p:extLst>
      <p:ext uri="{BB962C8B-B14F-4D97-AF65-F5344CB8AC3E}">
        <p14:creationId xmlns:p14="http://schemas.microsoft.com/office/powerpoint/2010/main" val="3992969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1">
            <a:extLst>
              <a:ext uri="{FF2B5EF4-FFF2-40B4-BE49-F238E27FC236}">
                <a16:creationId xmlns:a16="http://schemas.microsoft.com/office/drawing/2014/main" id="{FC2A95B5-B7A6-48A3-B59E-E208BAD99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7370" y="0"/>
            <a:ext cx="435463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3">
            <a:extLst>
              <a:ext uri="{FF2B5EF4-FFF2-40B4-BE49-F238E27FC236}">
                <a16:creationId xmlns:a16="http://schemas.microsoft.com/office/drawing/2014/main" id="{40769EB0-A33C-4CDA-B41C-8D11F6DBF0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7744" y="237744"/>
            <a:ext cx="8377666"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B5F749D-C04B-F145-B823-C43B1BDE2D8F}"/>
              </a:ext>
            </a:extLst>
          </p:cNvPr>
          <p:cNvSpPr>
            <a:spLocks noGrp="1"/>
          </p:cNvSpPr>
          <p:nvPr>
            <p:ph type="title"/>
          </p:nvPr>
        </p:nvSpPr>
        <p:spPr>
          <a:xfrm>
            <a:off x="868680" y="642593"/>
            <a:ext cx="7161246" cy="1744183"/>
          </a:xfrm>
        </p:spPr>
        <p:txBody>
          <a:bodyPr>
            <a:normAutofit/>
          </a:bodyPr>
          <a:lstStyle/>
          <a:p>
            <a:r>
              <a:rPr lang="en-US" dirty="0"/>
              <a:t>The Process</a:t>
            </a:r>
          </a:p>
        </p:txBody>
      </p:sp>
      <p:sp>
        <p:nvSpPr>
          <p:cNvPr id="3" name="Content Placeholder 2">
            <a:extLst>
              <a:ext uri="{FF2B5EF4-FFF2-40B4-BE49-F238E27FC236}">
                <a16:creationId xmlns:a16="http://schemas.microsoft.com/office/drawing/2014/main" id="{313F5915-7E04-5445-B38A-63376BCB8F56}"/>
              </a:ext>
            </a:extLst>
          </p:cNvPr>
          <p:cNvSpPr>
            <a:spLocks noGrp="1"/>
          </p:cNvSpPr>
          <p:nvPr>
            <p:ph idx="1"/>
          </p:nvPr>
        </p:nvSpPr>
        <p:spPr>
          <a:xfrm>
            <a:off x="868680" y="1801091"/>
            <a:ext cx="7163490" cy="4233949"/>
          </a:xfrm>
        </p:spPr>
        <p:txBody>
          <a:bodyPr>
            <a:normAutofit/>
          </a:bodyPr>
          <a:lstStyle/>
          <a:p>
            <a:r>
              <a:rPr lang="en-US" sz="2000" dirty="0"/>
              <a:t> Data Acquisition</a:t>
            </a:r>
          </a:p>
          <a:p>
            <a:pPr marL="0" indent="0">
              <a:buNone/>
            </a:pPr>
            <a:endParaRPr lang="en-US" sz="2000" dirty="0"/>
          </a:p>
          <a:p>
            <a:r>
              <a:rPr lang="en-US" sz="2000" dirty="0"/>
              <a:t>Data Cleanse</a:t>
            </a:r>
          </a:p>
          <a:p>
            <a:pPr lvl="2"/>
            <a:r>
              <a:rPr lang="en-US" sz="2000" dirty="0"/>
              <a:t>spaCy for Named Entity Recognition</a:t>
            </a:r>
          </a:p>
          <a:p>
            <a:pPr lvl="2"/>
            <a:r>
              <a:rPr lang="en-US" sz="2000" dirty="0"/>
              <a:t>NLTK + Custom stop words</a:t>
            </a:r>
          </a:p>
          <a:p>
            <a:pPr lvl="2"/>
            <a:endParaRPr lang="en-US" sz="2000" dirty="0"/>
          </a:p>
          <a:p>
            <a:r>
              <a:rPr lang="en-US" sz="2000" dirty="0"/>
              <a:t>Vectorize </a:t>
            </a:r>
          </a:p>
          <a:p>
            <a:pPr lvl="2"/>
            <a:r>
              <a:rPr lang="en-US" sz="2000" dirty="0"/>
              <a:t>Term Frequency-Inverse Document Frequency</a:t>
            </a:r>
          </a:p>
          <a:p>
            <a:endParaRPr lang="en-US" dirty="0"/>
          </a:p>
          <a:p>
            <a:endParaRPr lang="en-US" dirty="0"/>
          </a:p>
          <a:p>
            <a:endParaRPr lang="en-US" dirty="0"/>
          </a:p>
          <a:p>
            <a:pPr lvl="1"/>
            <a:endParaRPr lang="en-US" dirty="0"/>
          </a:p>
          <a:p>
            <a:endParaRPr lang="en-US" dirty="0"/>
          </a:p>
          <a:p>
            <a:pPr lvl="2"/>
            <a:endParaRPr lang="en-US" dirty="0"/>
          </a:p>
          <a:p>
            <a:pPr lvl="1"/>
            <a:endParaRPr lang="en-US" dirty="0"/>
          </a:p>
        </p:txBody>
      </p:sp>
      <p:pic>
        <p:nvPicPr>
          <p:cNvPr id="5" name="Picture 4">
            <a:extLst>
              <a:ext uri="{FF2B5EF4-FFF2-40B4-BE49-F238E27FC236}">
                <a16:creationId xmlns:a16="http://schemas.microsoft.com/office/drawing/2014/main" id="{631A0B2E-A742-A748-89D7-A69418EC5C18}"/>
              </a:ext>
            </a:extLst>
          </p:cNvPr>
          <p:cNvPicPr>
            <a:picLocks noChangeAspect="1"/>
          </p:cNvPicPr>
          <p:nvPr/>
        </p:nvPicPr>
        <p:blipFill>
          <a:blip r:embed="rId3"/>
          <a:stretch>
            <a:fillRect/>
          </a:stretch>
        </p:blipFill>
        <p:spPr>
          <a:xfrm>
            <a:off x="8807116" y="2684238"/>
            <a:ext cx="2415138" cy="1489523"/>
          </a:xfrm>
          <a:prstGeom prst="rect">
            <a:avLst/>
          </a:prstGeom>
        </p:spPr>
      </p:pic>
      <p:pic>
        <p:nvPicPr>
          <p:cNvPr id="8" name="Picture 7">
            <a:extLst>
              <a:ext uri="{FF2B5EF4-FFF2-40B4-BE49-F238E27FC236}">
                <a16:creationId xmlns:a16="http://schemas.microsoft.com/office/drawing/2014/main" id="{99CC039F-8D9B-404A-AE34-444FF341C451}"/>
              </a:ext>
            </a:extLst>
          </p:cNvPr>
          <p:cNvPicPr>
            <a:picLocks noChangeAspect="1"/>
          </p:cNvPicPr>
          <p:nvPr/>
        </p:nvPicPr>
        <p:blipFill>
          <a:blip r:embed="rId4"/>
          <a:stretch>
            <a:fillRect/>
          </a:stretch>
        </p:blipFill>
        <p:spPr>
          <a:xfrm>
            <a:off x="8807116" y="5224576"/>
            <a:ext cx="2415138" cy="1350851"/>
          </a:xfrm>
          <a:prstGeom prst="rect">
            <a:avLst/>
          </a:prstGeom>
        </p:spPr>
      </p:pic>
      <p:pic>
        <p:nvPicPr>
          <p:cNvPr id="9" name="Picture 8">
            <a:extLst>
              <a:ext uri="{FF2B5EF4-FFF2-40B4-BE49-F238E27FC236}">
                <a16:creationId xmlns:a16="http://schemas.microsoft.com/office/drawing/2014/main" id="{7F7C11C7-11F4-4541-B0AB-57FCF2805887}"/>
              </a:ext>
            </a:extLst>
          </p:cNvPr>
          <p:cNvPicPr>
            <a:picLocks noChangeAspect="1"/>
          </p:cNvPicPr>
          <p:nvPr/>
        </p:nvPicPr>
        <p:blipFill>
          <a:blip r:embed="rId5"/>
          <a:stretch>
            <a:fillRect/>
          </a:stretch>
        </p:blipFill>
        <p:spPr>
          <a:xfrm>
            <a:off x="8660081" y="256015"/>
            <a:ext cx="2709208" cy="1696200"/>
          </a:xfrm>
          <a:prstGeom prst="rect">
            <a:avLst/>
          </a:prstGeom>
        </p:spPr>
      </p:pic>
    </p:spTree>
    <p:extLst>
      <p:ext uri="{BB962C8B-B14F-4D97-AF65-F5344CB8AC3E}">
        <p14:creationId xmlns:p14="http://schemas.microsoft.com/office/powerpoint/2010/main" val="3447673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20">
            <a:extLst>
              <a:ext uri="{FF2B5EF4-FFF2-40B4-BE49-F238E27FC236}">
                <a16:creationId xmlns:a16="http://schemas.microsoft.com/office/drawing/2014/main" id="{A009E310-C7C2-4F23-B466-4417C8ED3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gradFill>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9" name="Rectangle 22">
            <a:extLst>
              <a:ext uri="{FF2B5EF4-FFF2-40B4-BE49-F238E27FC236}">
                <a16:creationId xmlns:a16="http://schemas.microsoft.com/office/drawing/2014/main" id="{51A4F4A1-146B-4D29-852A-F609966797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24">
            <a:extLst>
              <a:ext uri="{FF2B5EF4-FFF2-40B4-BE49-F238E27FC236}">
                <a16:creationId xmlns:a16="http://schemas.microsoft.com/office/drawing/2014/main" id="{A4C31FF5-F97E-4082-BFC5-A880DB9F3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1150" y="457200"/>
            <a:ext cx="8533646" cy="594360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2" name="Rectangle 26">
            <a:extLst>
              <a:ext uri="{FF2B5EF4-FFF2-40B4-BE49-F238E27FC236}">
                <a16:creationId xmlns:a16="http://schemas.microsoft.com/office/drawing/2014/main" id="{6015B4CE-42DE-4E9B-B800-B5B8142E6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72467" y="621793"/>
            <a:ext cx="8198780" cy="5614416"/>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91F825C-9675-E44D-9459-E15A8B78886A}"/>
              </a:ext>
            </a:extLst>
          </p:cNvPr>
          <p:cNvSpPr>
            <a:spLocks noGrp="1"/>
          </p:cNvSpPr>
          <p:nvPr>
            <p:ph type="title"/>
          </p:nvPr>
        </p:nvSpPr>
        <p:spPr>
          <a:xfrm>
            <a:off x="3844616" y="881210"/>
            <a:ext cx="7417925" cy="1517035"/>
          </a:xfrm>
        </p:spPr>
        <p:txBody>
          <a:bodyPr>
            <a:normAutofit/>
          </a:bodyPr>
          <a:lstStyle/>
          <a:p>
            <a:r>
              <a:rPr lang="en-US" dirty="0">
                <a:solidFill>
                  <a:schemeClr val="tx1">
                    <a:lumMod val="75000"/>
                    <a:lumOff val="25000"/>
                  </a:schemeClr>
                </a:solidFill>
              </a:rPr>
              <a:t>The Process continued</a:t>
            </a:r>
          </a:p>
        </p:txBody>
      </p:sp>
      <p:sp>
        <p:nvSpPr>
          <p:cNvPr id="3" name="Content Placeholder 2">
            <a:extLst>
              <a:ext uri="{FF2B5EF4-FFF2-40B4-BE49-F238E27FC236}">
                <a16:creationId xmlns:a16="http://schemas.microsoft.com/office/drawing/2014/main" id="{4275A8B8-9A33-304B-98DF-B44917E4FC2C}"/>
              </a:ext>
            </a:extLst>
          </p:cNvPr>
          <p:cNvSpPr>
            <a:spLocks noGrp="1"/>
          </p:cNvSpPr>
          <p:nvPr>
            <p:ph idx="1"/>
          </p:nvPr>
        </p:nvSpPr>
        <p:spPr>
          <a:xfrm>
            <a:off x="3844616" y="2626840"/>
            <a:ext cx="7245103" cy="3131777"/>
          </a:xfrm>
        </p:spPr>
        <p:txBody>
          <a:bodyPr>
            <a:normAutofit/>
          </a:bodyPr>
          <a:lstStyle/>
          <a:p>
            <a:r>
              <a:rPr lang="en-US" dirty="0">
                <a:solidFill>
                  <a:schemeClr val="tx1">
                    <a:lumMod val="75000"/>
                    <a:lumOff val="25000"/>
                  </a:schemeClr>
                </a:solidFill>
              </a:rPr>
              <a:t>Topic Modeling </a:t>
            </a:r>
          </a:p>
          <a:p>
            <a:pPr lvl="1"/>
            <a:r>
              <a:rPr lang="en-US" dirty="0">
                <a:solidFill>
                  <a:schemeClr val="tx1">
                    <a:lumMod val="75000"/>
                    <a:lumOff val="25000"/>
                  </a:schemeClr>
                </a:solidFill>
              </a:rPr>
              <a:t>Latent Dirichlet Allocation (LDA)</a:t>
            </a:r>
          </a:p>
          <a:p>
            <a:r>
              <a:rPr lang="en-US" dirty="0">
                <a:solidFill>
                  <a:schemeClr val="tx1">
                    <a:lumMod val="75000"/>
                    <a:lumOff val="25000"/>
                  </a:schemeClr>
                </a:solidFill>
              </a:rPr>
              <a:t>Recommendation Engine</a:t>
            </a:r>
          </a:p>
          <a:p>
            <a:pPr lvl="1"/>
            <a:r>
              <a:rPr lang="en-US" dirty="0">
                <a:solidFill>
                  <a:schemeClr val="tx1">
                    <a:lumMod val="75000"/>
                    <a:lumOff val="25000"/>
                  </a:schemeClr>
                </a:solidFill>
              </a:rPr>
              <a:t>Number of topics?</a:t>
            </a:r>
          </a:p>
          <a:p>
            <a:r>
              <a:rPr lang="en-US" dirty="0">
                <a:solidFill>
                  <a:schemeClr val="tx1">
                    <a:lumMod val="75000"/>
                    <a:lumOff val="25000"/>
                  </a:schemeClr>
                </a:solidFill>
              </a:rPr>
              <a:t>Recommendation Flask Application</a:t>
            </a:r>
          </a:p>
          <a:p>
            <a:endParaRPr lang="en-US" dirty="0">
              <a:solidFill>
                <a:schemeClr val="tx1">
                  <a:lumMod val="75000"/>
                  <a:lumOff val="25000"/>
                </a:schemeClr>
              </a:solidFill>
            </a:endParaRPr>
          </a:p>
        </p:txBody>
      </p:sp>
      <p:pic>
        <p:nvPicPr>
          <p:cNvPr id="5" name="Picture 4">
            <a:extLst>
              <a:ext uri="{FF2B5EF4-FFF2-40B4-BE49-F238E27FC236}">
                <a16:creationId xmlns:a16="http://schemas.microsoft.com/office/drawing/2014/main" id="{FC4C5EDD-FD18-6847-952F-B386D7F23D37}"/>
              </a:ext>
            </a:extLst>
          </p:cNvPr>
          <p:cNvPicPr>
            <a:picLocks noChangeAspect="1"/>
          </p:cNvPicPr>
          <p:nvPr/>
        </p:nvPicPr>
        <p:blipFill>
          <a:blip r:embed="rId4"/>
          <a:stretch>
            <a:fillRect/>
          </a:stretch>
        </p:blipFill>
        <p:spPr>
          <a:xfrm>
            <a:off x="10089225" y="4942998"/>
            <a:ext cx="1171811" cy="1033792"/>
          </a:xfrm>
          <a:prstGeom prst="rect">
            <a:avLst/>
          </a:prstGeom>
        </p:spPr>
      </p:pic>
    </p:spTree>
    <p:extLst>
      <p:ext uri="{BB962C8B-B14F-4D97-AF65-F5344CB8AC3E}">
        <p14:creationId xmlns:p14="http://schemas.microsoft.com/office/powerpoint/2010/main" val="2441387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6CA26-35B5-8A4A-91B5-DC7E3F0EFBE8}"/>
              </a:ext>
            </a:extLst>
          </p:cNvPr>
          <p:cNvSpPr>
            <a:spLocks noGrp="1"/>
          </p:cNvSpPr>
          <p:nvPr>
            <p:ph type="title"/>
          </p:nvPr>
        </p:nvSpPr>
        <p:spPr>
          <a:xfrm>
            <a:off x="7064082" y="642594"/>
            <a:ext cx="4472921" cy="1371600"/>
          </a:xfrm>
        </p:spPr>
        <p:txBody>
          <a:bodyPr>
            <a:normAutofit/>
          </a:bodyPr>
          <a:lstStyle/>
          <a:p>
            <a:r>
              <a:rPr lang="en-US" sz="4400" dirty="0"/>
              <a:t>The Process continued</a:t>
            </a:r>
          </a:p>
        </p:txBody>
      </p:sp>
      <p:sp>
        <p:nvSpPr>
          <p:cNvPr id="42" name="Rectangle 28">
            <a:extLst>
              <a:ext uri="{FF2B5EF4-FFF2-40B4-BE49-F238E27FC236}">
                <a16:creationId xmlns:a16="http://schemas.microsoft.com/office/drawing/2014/main" id="{6F9E9273-EC39-4D91-81D2-9E2DC0258B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57945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0A874F16-499D-6842-85F0-7B6782048B90}"/>
              </a:ext>
            </a:extLst>
          </p:cNvPr>
          <p:cNvSpPr>
            <a:spLocks noGrp="1"/>
          </p:cNvSpPr>
          <p:nvPr>
            <p:ph idx="1"/>
          </p:nvPr>
        </p:nvSpPr>
        <p:spPr>
          <a:xfrm>
            <a:off x="7064082" y="2103120"/>
            <a:ext cx="4472922" cy="3931920"/>
          </a:xfrm>
        </p:spPr>
        <p:txBody>
          <a:bodyPr>
            <a:normAutofit/>
          </a:bodyPr>
          <a:lstStyle/>
          <a:p>
            <a:r>
              <a:rPr lang="en-US" dirty="0"/>
              <a:t>Visualizations</a:t>
            </a:r>
          </a:p>
          <a:p>
            <a:pPr lvl="1"/>
            <a:r>
              <a:rPr lang="en-US" dirty="0"/>
              <a:t>T-Distributed Stochastic Neighbor Embedding (t-SNE))</a:t>
            </a:r>
          </a:p>
          <a:p>
            <a:pPr lvl="1"/>
            <a:endParaRPr lang="en-US" dirty="0"/>
          </a:p>
          <a:p>
            <a:pPr lvl="1"/>
            <a:r>
              <a:rPr lang="en-US" dirty="0"/>
              <a:t>Graphic to inform Topic Modeling</a:t>
            </a:r>
          </a:p>
        </p:txBody>
      </p:sp>
      <p:pic>
        <p:nvPicPr>
          <p:cNvPr id="33" name="Picture 32">
            <a:extLst>
              <a:ext uri="{FF2B5EF4-FFF2-40B4-BE49-F238E27FC236}">
                <a16:creationId xmlns:a16="http://schemas.microsoft.com/office/drawing/2014/main" id="{6A29576D-11ED-3D4B-B89B-4D19187803FB}"/>
              </a:ext>
            </a:extLst>
          </p:cNvPr>
          <p:cNvPicPr>
            <a:picLocks noChangeAspect="1"/>
          </p:cNvPicPr>
          <p:nvPr/>
        </p:nvPicPr>
        <p:blipFill>
          <a:blip r:embed="rId3"/>
          <a:stretch>
            <a:fillRect/>
          </a:stretch>
        </p:blipFill>
        <p:spPr>
          <a:xfrm>
            <a:off x="-144325" y="0"/>
            <a:ext cx="6868100" cy="6858000"/>
          </a:xfrm>
          <a:prstGeom prst="rect">
            <a:avLst/>
          </a:prstGeom>
        </p:spPr>
      </p:pic>
    </p:spTree>
    <p:extLst>
      <p:ext uri="{BB962C8B-B14F-4D97-AF65-F5344CB8AC3E}">
        <p14:creationId xmlns:p14="http://schemas.microsoft.com/office/powerpoint/2010/main" val="2532266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8FECF-F353-B740-BFB0-549C00C891BF}"/>
              </a:ext>
            </a:extLst>
          </p:cNvPr>
          <p:cNvSpPr>
            <a:spLocks noGrp="1"/>
          </p:cNvSpPr>
          <p:nvPr>
            <p:ph type="title"/>
          </p:nvPr>
        </p:nvSpPr>
        <p:spPr>
          <a:xfrm>
            <a:off x="404192" y="596427"/>
            <a:ext cx="10721008" cy="754053"/>
          </a:xfrm>
        </p:spPr>
        <p:txBody>
          <a:bodyPr>
            <a:normAutofit fontScale="90000"/>
          </a:bodyPr>
          <a:lstStyle/>
          <a:p>
            <a:br>
              <a:rPr lang="en-US" dirty="0"/>
            </a:br>
            <a:r>
              <a:rPr lang="en-US" dirty="0"/>
              <a:t>How Many Topics?	</a:t>
            </a:r>
            <a:br>
              <a:rPr lang="en-US" dirty="0"/>
            </a:br>
            <a:endParaRPr lang="en-US" dirty="0"/>
          </a:p>
        </p:txBody>
      </p:sp>
      <p:sp>
        <p:nvSpPr>
          <p:cNvPr id="19" name="TextBox 18">
            <a:extLst>
              <a:ext uri="{FF2B5EF4-FFF2-40B4-BE49-F238E27FC236}">
                <a16:creationId xmlns:a16="http://schemas.microsoft.com/office/drawing/2014/main" id="{789C784A-0FCE-5140-B32E-CA94ACE877FE}"/>
              </a:ext>
            </a:extLst>
          </p:cNvPr>
          <p:cNvSpPr txBox="1"/>
          <p:nvPr/>
        </p:nvSpPr>
        <p:spPr>
          <a:xfrm>
            <a:off x="258418" y="5507520"/>
            <a:ext cx="9395790" cy="754053"/>
          </a:xfrm>
          <a:prstGeom prst="rect">
            <a:avLst/>
          </a:prstGeom>
          <a:noFill/>
        </p:spPr>
        <p:txBody>
          <a:bodyPr wrap="square" rtlCol="0">
            <a:spAutoFit/>
          </a:bodyPr>
          <a:lstStyle/>
          <a:p>
            <a:r>
              <a:rPr lang="en-US" sz="4300" dirty="0">
                <a:latin typeface="+mj-lt"/>
              </a:rPr>
              <a:t>What will the User’s experience be?</a:t>
            </a:r>
          </a:p>
        </p:txBody>
      </p:sp>
      <p:pic>
        <p:nvPicPr>
          <p:cNvPr id="20" name="Picture 19">
            <a:extLst>
              <a:ext uri="{FF2B5EF4-FFF2-40B4-BE49-F238E27FC236}">
                <a16:creationId xmlns:a16="http://schemas.microsoft.com/office/drawing/2014/main" id="{1B0B6E81-AC64-9E43-BA33-6AFAC3C089A9}"/>
              </a:ext>
            </a:extLst>
          </p:cNvPr>
          <p:cNvPicPr>
            <a:picLocks noChangeAspect="1"/>
          </p:cNvPicPr>
          <p:nvPr/>
        </p:nvPicPr>
        <p:blipFill>
          <a:blip r:embed="rId3"/>
          <a:stretch>
            <a:fillRect/>
          </a:stretch>
        </p:blipFill>
        <p:spPr>
          <a:xfrm>
            <a:off x="6199432" y="1445309"/>
            <a:ext cx="5615772" cy="3698191"/>
          </a:xfrm>
          <a:prstGeom prst="rect">
            <a:avLst/>
          </a:prstGeom>
        </p:spPr>
      </p:pic>
      <p:pic>
        <p:nvPicPr>
          <p:cNvPr id="27" name="Content Placeholder 26">
            <a:extLst>
              <a:ext uri="{FF2B5EF4-FFF2-40B4-BE49-F238E27FC236}">
                <a16:creationId xmlns:a16="http://schemas.microsoft.com/office/drawing/2014/main" id="{B53AE4C7-D752-AF46-9CFC-37B598468D95}"/>
              </a:ext>
            </a:extLst>
          </p:cNvPr>
          <p:cNvPicPr>
            <a:picLocks noGrp="1" noChangeAspect="1"/>
          </p:cNvPicPr>
          <p:nvPr>
            <p:ph idx="1"/>
          </p:nvPr>
        </p:nvPicPr>
        <p:blipFill>
          <a:blip r:embed="rId4"/>
          <a:stretch>
            <a:fillRect/>
          </a:stretch>
        </p:blipFill>
        <p:spPr>
          <a:xfrm>
            <a:off x="376798" y="1445310"/>
            <a:ext cx="5588377" cy="3698191"/>
          </a:xfrm>
          <a:prstGeom prst="rect">
            <a:avLst/>
          </a:prstGeom>
        </p:spPr>
      </p:pic>
    </p:spTree>
    <p:extLst>
      <p:ext uri="{BB962C8B-B14F-4D97-AF65-F5344CB8AC3E}">
        <p14:creationId xmlns:p14="http://schemas.microsoft.com/office/powerpoint/2010/main" val="1981382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EA230-F57A-8249-9C17-CC741E366DF4}"/>
              </a:ext>
            </a:extLst>
          </p:cNvPr>
          <p:cNvSpPr>
            <a:spLocks noGrp="1"/>
          </p:cNvSpPr>
          <p:nvPr>
            <p:ph type="title"/>
          </p:nvPr>
        </p:nvSpPr>
        <p:spPr>
          <a:xfrm>
            <a:off x="1066800" y="642594"/>
            <a:ext cx="10058400" cy="546126"/>
          </a:xfrm>
        </p:spPr>
        <p:txBody>
          <a:bodyPr>
            <a:normAutofit fontScale="90000"/>
          </a:bodyPr>
          <a:lstStyle/>
          <a:p>
            <a:r>
              <a:rPr lang="en-US" dirty="0"/>
              <a:t>Recommend Books</a:t>
            </a:r>
          </a:p>
        </p:txBody>
      </p:sp>
      <p:sp>
        <p:nvSpPr>
          <p:cNvPr id="3" name="Content Placeholder 2">
            <a:extLst>
              <a:ext uri="{FF2B5EF4-FFF2-40B4-BE49-F238E27FC236}">
                <a16:creationId xmlns:a16="http://schemas.microsoft.com/office/drawing/2014/main" id="{EBC82C51-7650-2E4A-94B3-4F7C4376ECE7}"/>
              </a:ext>
            </a:extLst>
          </p:cNvPr>
          <p:cNvSpPr>
            <a:spLocks noGrp="1"/>
          </p:cNvSpPr>
          <p:nvPr>
            <p:ph sz="half" idx="1"/>
          </p:nvPr>
        </p:nvSpPr>
        <p:spPr>
          <a:xfrm>
            <a:off x="1066800" y="1809750"/>
            <a:ext cx="4754880" cy="4042410"/>
          </a:xfrm>
        </p:spPr>
        <p:txBody>
          <a:bodyPr/>
          <a:lstStyle/>
          <a:p>
            <a:pPr marL="0" indent="0">
              <a:buNone/>
            </a:pPr>
            <a:r>
              <a:rPr lang="en-US" sz="2400" u="sng" dirty="0"/>
              <a:t>Euclidean Distance </a:t>
            </a:r>
          </a:p>
          <a:p>
            <a:pPr marL="342900" indent="-342900">
              <a:buAutoNum type="arabicPeriod"/>
            </a:pPr>
            <a:r>
              <a:rPr lang="en-US" sz="2400" dirty="0"/>
              <a:t>“City of Lost Souls”</a:t>
            </a:r>
          </a:p>
          <a:p>
            <a:pPr marL="342900" indent="-342900">
              <a:buAutoNum type="arabicPeriod"/>
            </a:pPr>
            <a:r>
              <a:rPr lang="en-US" sz="2400" dirty="0"/>
              <a:t>“Haunted (Armstrong Novel)”</a:t>
            </a:r>
          </a:p>
          <a:p>
            <a:pPr marL="342900" indent="-342900">
              <a:buAutoNum type="arabicPeriod"/>
            </a:pPr>
            <a:r>
              <a:rPr lang="en-US" sz="2400" dirty="0"/>
              <a:t>“Conan and the Gods of the Mountain”</a:t>
            </a:r>
          </a:p>
          <a:p>
            <a:pPr marL="342900" indent="-342900">
              <a:buAutoNum type="arabicPeriod"/>
            </a:pPr>
            <a:r>
              <a:rPr lang="en-US" sz="2400" dirty="0"/>
              <a:t>“Conan and the Death Lord of Thanza”</a:t>
            </a:r>
          </a:p>
          <a:p>
            <a:pPr marL="342900" indent="-342900">
              <a:buAutoNum type="arabicPeriod"/>
            </a:pPr>
            <a:r>
              <a:rPr lang="en-US" sz="2400" dirty="0"/>
              <a:t>“Chaotic (novella)”</a:t>
            </a:r>
          </a:p>
          <a:p>
            <a:endParaRPr lang="en-US" dirty="0"/>
          </a:p>
        </p:txBody>
      </p:sp>
      <p:sp>
        <p:nvSpPr>
          <p:cNvPr id="4" name="Content Placeholder 3">
            <a:extLst>
              <a:ext uri="{FF2B5EF4-FFF2-40B4-BE49-F238E27FC236}">
                <a16:creationId xmlns:a16="http://schemas.microsoft.com/office/drawing/2014/main" id="{9ABCB4EB-F4D7-0946-A027-DACBD804D945}"/>
              </a:ext>
            </a:extLst>
          </p:cNvPr>
          <p:cNvSpPr>
            <a:spLocks noGrp="1"/>
          </p:cNvSpPr>
          <p:nvPr>
            <p:ph sz="half" idx="2"/>
          </p:nvPr>
        </p:nvSpPr>
        <p:spPr>
          <a:xfrm>
            <a:off x="6370320" y="1809750"/>
            <a:ext cx="4754880" cy="4042410"/>
          </a:xfrm>
        </p:spPr>
        <p:txBody>
          <a:bodyPr/>
          <a:lstStyle/>
          <a:p>
            <a:pPr marL="0" indent="0">
              <a:buNone/>
            </a:pPr>
            <a:r>
              <a:rPr lang="en-US" sz="2400" u="sng" dirty="0"/>
              <a:t>Cosine Similarity</a:t>
            </a:r>
          </a:p>
          <a:p>
            <a:pPr marL="342900" indent="-342900">
              <a:buFont typeface="Garamond" pitchFamily="18" charset="0"/>
              <a:buAutoNum type="arabicPeriod"/>
            </a:pPr>
            <a:r>
              <a:rPr lang="en-US" sz="2400" dirty="0"/>
              <a:t>“Dr. Dolittle &amp; the Secret Lake”</a:t>
            </a:r>
          </a:p>
          <a:p>
            <a:pPr marL="342900" indent="-342900">
              <a:buFont typeface="Garamond" pitchFamily="18" charset="0"/>
              <a:buAutoNum type="arabicPeriod"/>
            </a:pPr>
            <a:r>
              <a:rPr lang="en-US" sz="2400" dirty="0"/>
              <a:t>“Early Riser”</a:t>
            </a:r>
          </a:p>
          <a:p>
            <a:pPr marL="342900" indent="-342900">
              <a:buFont typeface="Garamond" pitchFamily="18" charset="0"/>
              <a:buAutoNum type="arabicPeriod"/>
            </a:pPr>
            <a:r>
              <a:rPr lang="en-US" sz="2400" dirty="0"/>
              <a:t>“Erewhon”</a:t>
            </a:r>
          </a:p>
          <a:p>
            <a:pPr marL="342900" indent="-342900">
              <a:buFont typeface="Garamond" pitchFamily="18" charset="0"/>
              <a:buAutoNum type="arabicPeriod"/>
            </a:pPr>
            <a:r>
              <a:rPr lang="en-US" sz="2400" dirty="0"/>
              <a:t>“Varney the Vampire”</a:t>
            </a:r>
          </a:p>
          <a:p>
            <a:pPr marL="342900" indent="-342900">
              <a:buFont typeface="Garamond" pitchFamily="18" charset="0"/>
              <a:buAutoNum type="arabicPeriod"/>
            </a:pPr>
            <a:r>
              <a:rPr lang="en-US" sz="2400" dirty="0"/>
              <a:t>“Job: A Comedy of Justice”</a:t>
            </a:r>
          </a:p>
          <a:p>
            <a:endParaRPr lang="en-US" dirty="0"/>
          </a:p>
        </p:txBody>
      </p:sp>
      <p:sp>
        <p:nvSpPr>
          <p:cNvPr id="5" name="TextBox 4">
            <a:extLst>
              <a:ext uri="{FF2B5EF4-FFF2-40B4-BE49-F238E27FC236}">
                <a16:creationId xmlns:a16="http://schemas.microsoft.com/office/drawing/2014/main" id="{133A4DF5-E172-B34A-AA3C-7DC38BDB7D56}"/>
              </a:ext>
            </a:extLst>
          </p:cNvPr>
          <p:cNvSpPr txBox="1"/>
          <p:nvPr/>
        </p:nvSpPr>
        <p:spPr>
          <a:xfrm>
            <a:off x="1175657" y="1293223"/>
            <a:ext cx="9614263" cy="369332"/>
          </a:xfrm>
          <a:prstGeom prst="rect">
            <a:avLst/>
          </a:prstGeom>
          <a:noFill/>
        </p:spPr>
        <p:txBody>
          <a:bodyPr wrap="square" rtlCol="0">
            <a:spAutoFit/>
          </a:bodyPr>
          <a:lstStyle/>
          <a:p>
            <a:r>
              <a:rPr lang="en-US" dirty="0"/>
              <a:t>Given:  “the trio's journey to find the seven missing gems of Deltora braving dangers”</a:t>
            </a:r>
          </a:p>
        </p:txBody>
      </p:sp>
    </p:spTree>
    <p:extLst>
      <p:ext uri="{BB962C8B-B14F-4D97-AF65-F5344CB8AC3E}">
        <p14:creationId xmlns:p14="http://schemas.microsoft.com/office/powerpoint/2010/main" val="3800818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3A8C6BC2-E9E2-4780-8A41-064073CD43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5">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70450CF-22E9-4B1D-B146-30FEE770C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1" name="Rectangle 20">
            <a:extLst>
              <a:ext uri="{FF2B5EF4-FFF2-40B4-BE49-F238E27FC236}">
                <a16:creationId xmlns:a16="http://schemas.microsoft.com/office/drawing/2014/main" id="{80238079-1F65-476A-BC6C-F2D3BD2683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3" name="Rectangle 22">
            <a:extLst>
              <a:ext uri="{FF2B5EF4-FFF2-40B4-BE49-F238E27FC236}">
                <a16:creationId xmlns:a16="http://schemas.microsoft.com/office/drawing/2014/main" id="{3740C935-D2D3-4F63-A4DA-CD768BB3F4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25" name="Group 24">
            <a:extLst>
              <a:ext uri="{FF2B5EF4-FFF2-40B4-BE49-F238E27FC236}">
                <a16:creationId xmlns:a16="http://schemas.microsoft.com/office/drawing/2014/main" id="{BE8D8045-0F80-4964-B591-0D599AB42D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28372" y="1267730"/>
            <a:ext cx="1567331" cy="645295"/>
            <a:chOff x="5318306" y="1386268"/>
            <a:chExt cx="1567331" cy="645295"/>
          </a:xfrm>
        </p:grpSpPr>
        <p:cxnSp>
          <p:nvCxnSpPr>
            <p:cNvPr id="26" name="Straight Connector 25">
              <a:extLst>
                <a:ext uri="{FF2B5EF4-FFF2-40B4-BE49-F238E27FC236}">
                  <a16:creationId xmlns:a16="http://schemas.microsoft.com/office/drawing/2014/main" id="{AF8A5889-0EE6-4E19-98FE-29F79E987B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B0FE4C3-64BE-4A2B-818D-4D84479344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4670D04-30D8-487E-A3F4-0655E48016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9E1E7F64-0923-4A8C-8C57-8DA53D5B4B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09478849-EFF2-4DE4-983C-8EE3FA1EB9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 y="0"/>
            <a:ext cx="12192000" cy="6858000"/>
          </a:xfrm>
          <a:prstGeom prst="rect">
            <a:avLst/>
          </a:prstGeom>
          <a:blipFill dpi="0" rotWithShape="1">
            <a:blip r:embed="rId5">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Rectangle 33">
            <a:extLst>
              <a:ext uri="{FF2B5EF4-FFF2-40B4-BE49-F238E27FC236}">
                <a16:creationId xmlns:a16="http://schemas.microsoft.com/office/drawing/2014/main" id="{C7659007-D861-4E94-9C3A-A056785E9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675873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3510B89F-E2F1-498D-89E6-BBD1F7A83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1973" y="643464"/>
            <a:ext cx="4143830" cy="5566305"/>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38" name="Rectangle 37">
            <a:extLst>
              <a:ext uri="{FF2B5EF4-FFF2-40B4-BE49-F238E27FC236}">
                <a16:creationId xmlns:a16="http://schemas.microsoft.com/office/drawing/2014/main" id="{9B98270E-648F-4E36-B844-0EDB47720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7364" y="806860"/>
            <a:ext cx="3813048" cy="523951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D6A5FBB-2B4D-F347-B872-44C881084FAC}"/>
              </a:ext>
            </a:extLst>
          </p:cNvPr>
          <p:cNvSpPr>
            <a:spLocks noGrp="1"/>
          </p:cNvSpPr>
          <p:nvPr>
            <p:ph type="title"/>
          </p:nvPr>
        </p:nvSpPr>
        <p:spPr>
          <a:xfrm>
            <a:off x="7957225" y="1559769"/>
            <a:ext cx="2978281" cy="1866098"/>
          </a:xfrm>
        </p:spPr>
        <p:txBody>
          <a:bodyPr vert="horz" lIns="91440" tIns="45720" rIns="91440" bIns="45720" rtlCol="0" anchor="ctr">
            <a:normAutofit/>
          </a:bodyPr>
          <a:lstStyle/>
          <a:p>
            <a:pPr algn="ctr">
              <a:lnSpc>
                <a:spcPct val="83000"/>
              </a:lnSpc>
            </a:pPr>
            <a:r>
              <a:rPr lang="en-US" sz="3400" cap="all" spc="-100" dirty="0"/>
              <a:t>The Recommender</a:t>
            </a:r>
          </a:p>
        </p:txBody>
      </p:sp>
      <p:sp>
        <p:nvSpPr>
          <p:cNvPr id="3" name="Content Placeholder 2">
            <a:extLst>
              <a:ext uri="{FF2B5EF4-FFF2-40B4-BE49-F238E27FC236}">
                <a16:creationId xmlns:a16="http://schemas.microsoft.com/office/drawing/2014/main" id="{BBEBE1A8-1802-B548-BD7F-3040EAAC72C4}"/>
              </a:ext>
            </a:extLst>
          </p:cNvPr>
          <p:cNvSpPr>
            <a:spLocks noGrp="1"/>
          </p:cNvSpPr>
          <p:nvPr>
            <p:ph idx="1"/>
          </p:nvPr>
        </p:nvSpPr>
        <p:spPr>
          <a:xfrm>
            <a:off x="7957225" y="3233530"/>
            <a:ext cx="2978282" cy="2466879"/>
          </a:xfrm>
        </p:spPr>
        <p:txBody>
          <a:bodyPr vert="horz" lIns="91440" tIns="45720" rIns="91440" bIns="45720" rtlCol="0">
            <a:normAutofit/>
          </a:bodyPr>
          <a:lstStyle/>
          <a:p>
            <a:pPr marL="0" indent="0" algn="ctr">
              <a:spcBef>
                <a:spcPts val="0"/>
              </a:spcBef>
              <a:spcAft>
                <a:spcPts val="600"/>
              </a:spcAft>
              <a:buNone/>
            </a:pPr>
            <a:r>
              <a:rPr lang="en-US" spc="80" dirty="0"/>
              <a:t>Will you please enter a brief excerpt from one of your favorite books?</a:t>
            </a:r>
          </a:p>
        </p:txBody>
      </p:sp>
      <p:pic>
        <p:nvPicPr>
          <p:cNvPr id="6" name="Screen Recording 2020-02-19 at 7.22.51 PM.mov" descr="Screen Recording 2020-02-19 at 7.22.51 PM.mov">
            <a:hlinkClick r:id="" action="ppaction://media"/>
            <a:extLst>
              <a:ext uri="{FF2B5EF4-FFF2-40B4-BE49-F238E27FC236}">
                <a16:creationId xmlns:a16="http://schemas.microsoft.com/office/drawing/2014/main" id="{3DD0A6EE-1CBF-284D-8FD2-6AD6B7BF0F6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7700" y="106017"/>
            <a:ext cx="6493840" cy="6615613"/>
          </a:xfrm>
          <a:prstGeom prst="rect">
            <a:avLst/>
          </a:prstGeom>
        </p:spPr>
      </p:pic>
      <p:sp>
        <p:nvSpPr>
          <p:cNvPr id="40" name="Rectangle 39">
            <a:extLst>
              <a:ext uri="{FF2B5EF4-FFF2-40B4-BE49-F238E27FC236}">
                <a16:creationId xmlns:a16="http://schemas.microsoft.com/office/drawing/2014/main" id="{FD928195-4D39-4483-8E9C-DDEF45288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03768" y="640856"/>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2" name="Straight Connector 41">
            <a:extLst>
              <a:ext uri="{FF2B5EF4-FFF2-40B4-BE49-F238E27FC236}">
                <a16:creationId xmlns:a16="http://schemas.microsoft.com/office/drawing/2014/main" id="{D3C3AEFB-A180-42BA-A986-808141512B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8068" y="640855"/>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DC660CB-86B2-4824-BAAF-665CD18892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09708" y="640855"/>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355DF17-4368-44AA-A15E-16C1FC1482C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8068" y="1286150"/>
            <a:ext cx="1691640"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2809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20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009E310-C7C2-4F23-B466-4417C8ED3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gradFill>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10" name="Rectangle 9">
            <a:extLst>
              <a:ext uri="{FF2B5EF4-FFF2-40B4-BE49-F238E27FC236}">
                <a16:creationId xmlns:a16="http://schemas.microsoft.com/office/drawing/2014/main" id="{51A4F4A1-146B-4D29-852A-F609966797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3">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A4C31FF5-F97E-4082-BFC5-A880DB9F3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1150" y="457200"/>
            <a:ext cx="8533646" cy="594360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4" name="Rectangle 13">
            <a:extLst>
              <a:ext uri="{FF2B5EF4-FFF2-40B4-BE49-F238E27FC236}">
                <a16:creationId xmlns:a16="http://schemas.microsoft.com/office/drawing/2014/main" id="{6015B4CE-42DE-4E9B-B800-B5B8142E6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72467" y="621793"/>
            <a:ext cx="8198780" cy="5614416"/>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2293BDB6-6934-634B-BF64-D76E620F536C}"/>
              </a:ext>
            </a:extLst>
          </p:cNvPr>
          <p:cNvSpPr>
            <a:spLocks noGrp="1"/>
          </p:cNvSpPr>
          <p:nvPr>
            <p:ph type="title"/>
          </p:nvPr>
        </p:nvSpPr>
        <p:spPr>
          <a:xfrm>
            <a:off x="3844616" y="881210"/>
            <a:ext cx="7417925" cy="1517035"/>
          </a:xfrm>
        </p:spPr>
        <p:txBody>
          <a:bodyPr>
            <a:normAutofit/>
          </a:bodyPr>
          <a:lstStyle/>
          <a:p>
            <a:r>
              <a:rPr lang="en-US" dirty="0">
                <a:solidFill>
                  <a:schemeClr val="tx1">
                    <a:lumMod val="75000"/>
                    <a:lumOff val="25000"/>
                  </a:schemeClr>
                </a:solidFill>
              </a:rPr>
              <a:t>Take Aways:</a:t>
            </a:r>
          </a:p>
        </p:txBody>
      </p:sp>
      <p:sp>
        <p:nvSpPr>
          <p:cNvPr id="3" name="Content Placeholder 2">
            <a:extLst>
              <a:ext uri="{FF2B5EF4-FFF2-40B4-BE49-F238E27FC236}">
                <a16:creationId xmlns:a16="http://schemas.microsoft.com/office/drawing/2014/main" id="{91051713-6FF4-0247-9DFD-77F631827985}"/>
              </a:ext>
            </a:extLst>
          </p:cNvPr>
          <p:cNvSpPr>
            <a:spLocks noGrp="1"/>
          </p:cNvSpPr>
          <p:nvPr>
            <p:ph idx="1"/>
          </p:nvPr>
        </p:nvSpPr>
        <p:spPr>
          <a:xfrm>
            <a:off x="3844616" y="2154477"/>
            <a:ext cx="7542252" cy="923331"/>
          </a:xfrm>
        </p:spPr>
        <p:txBody>
          <a:bodyPr>
            <a:normAutofit fontScale="85000" lnSpcReduction="10000"/>
          </a:bodyPr>
          <a:lstStyle/>
          <a:p>
            <a:r>
              <a:rPr lang="en-US" sz="2400" dirty="0">
                <a:solidFill>
                  <a:schemeClr val="tx1">
                    <a:lumMod val="75000"/>
                    <a:lumOff val="25000"/>
                  </a:schemeClr>
                </a:solidFill>
              </a:rPr>
              <a:t>The recommender is returning reasonable titles.</a:t>
            </a:r>
          </a:p>
          <a:p>
            <a:r>
              <a:rPr lang="en-US" sz="2400" dirty="0">
                <a:solidFill>
                  <a:schemeClr val="tx1">
                    <a:lumMod val="75000"/>
                    <a:lumOff val="25000"/>
                  </a:schemeClr>
                </a:solidFill>
              </a:rPr>
              <a:t>The application provides convenient access to  more information.</a:t>
            </a:r>
            <a:r>
              <a:rPr lang="en-US" dirty="0">
                <a:solidFill>
                  <a:schemeClr val="tx1">
                    <a:lumMod val="75000"/>
                    <a:lumOff val="25000"/>
                  </a:schemeClr>
                </a:solidFill>
              </a:rPr>
              <a:t>	</a:t>
            </a:r>
          </a:p>
          <a:p>
            <a:endParaRPr lang="en-US" dirty="0">
              <a:solidFill>
                <a:schemeClr val="tx1">
                  <a:lumMod val="75000"/>
                  <a:lumOff val="25000"/>
                </a:schemeClr>
              </a:solidFill>
            </a:endParaRPr>
          </a:p>
        </p:txBody>
      </p:sp>
      <p:sp>
        <p:nvSpPr>
          <p:cNvPr id="4" name="TextBox 3">
            <a:extLst>
              <a:ext uri="{FF2B5EF4-FFF2-40B4-BE49-F238E27FC236}">
                <a16:creationId xmlns:a16="http://schemas.microsoft.com/office/drawing/2014/main" id="{CC52D4ED-2DEE-8E40-865C-5534C0279BA4}"/>
              </a:ext>
            </a:extLst>
          </p:cNvPr>
          <p:cNvSpPr txBox="1"/>
          <p:nvPr/>
        </p:nvSpPr>
        <p:spPr>
          <a:xfrm>
            <a:off x="3983277" y="3146448"/>
            <a:ext cx="5962389" cy="830997"/>
          </a:xfrm>
          <a:prstGeom prst="rect">
            <a:avLst/>
          </a:prstGeom>
          <a:noFill/>
        </p:spPr>
        <p:txBody>
          <a:bodyPr wrap="square" rtlCol="0">
            <a:spAutoFit/>
          </a:bodyPr>
          <a:lstStyle/>
          <a:p>
            <a:r>
              <a:rPr lang="en-US" sz="4800" dirty="0">
                <a:solidFill>
                  <a:schemeClr val="tx1">
                    <a:lumMod val="75000"/>
                    <a:lumOff val="25000"/>
                  </a:schemeClr>
                </a:solidFill>
                <a:latin typeface="+mj-lt"/>
              </a:rPr>
              <a:t>Future</a:t>
            </a:r>
            <a:r>
              <a:rPr lang="en-US" dirty="0"/>
              <a:t> </a:t>
            </a:r>
            <a:r>
              <a:rPr lang="en-US" sz="4800" dirty="0">
                <a:solidFill>
                  <a:schemeClr val="tx1">
                    <a:lumMod val="75000"/>
                    <a:lumOff val="25000"/>
                  </a:schemeClr>
                </a:solidFill>
                <a:latin typeface="+mj-lt"/>
              </a:rPr>
              <a:t>Work: </a:t>
            </a:r>
          </a:p>
        </p:txBody>
      </p:sp>
      <p:sp>
        <p:nvSpPr>
          <p:cNvPr id="5" name="TextBox 4">
            <a:extLst>
              <a:ext uri="{FF2B5EF4-FFF2-40B4-BE49-F238E27FC236}">
                <a16:creationId xmlns:a16="http://schemas.microsoft.com/office/drawing/2014/main" id="{F1EDE1C9-B568-3242-9EFC-4C4B20755FA0}"/>
              </a:ext>
            </a:extLst>
          </p:cNvPr>
          <p:cNvSpPr txBox="1"/>
          <p:nvPr/>
        </p:nvSpPr>
        <p:spPr>
          <a:xfrm>
            <a:off x="3983277" y="4179662"/>
            <a:ext cx="5108965" cy="1246495"/>
          </a:xfrm>
          <a:prstGeom prst="rect">
            <a:avLst/>
          </a:prstGeom>
          <a:noFill/>
        </p:spPr>
        <p:txBody>
          <a:bodyPr wrap="square" rtlCol="0">
            <a:spAutoFit/>
          </a:bodyPr>
          <a:lstStyle/>
          <a:p>
            <a:pPr marL="182880" indent="-182880" defTabSz="914400">
              <a:spcBef>
                <a:spcPts val="900"/>
              </a:spcBef>
              <a:buClr>
                <a:schemeClr val="tx1">
                  <a:lumMod val="85000"/>
                  <a:lumOff val="15000"/>
                </a:schemeClr>
              </a:buClr>
              <a:buFont typeface="Garamond" pitchFamily="18" charset="0"/>
              <a:buChar char="◦"/>
            </a:pPr>
            <a:r>
              <a:rPr lang="en-US" sz="2000" dirty="0">
                <a:solidFill>
                  <a:schemeClr val="tx1">
                    <a:lumMod val="75000"/>
                    <a:lumOff val="25000"/>
                  </a:schemeClr>
                </a:solidFill>
              </a:rPr>
              <a:t>Expanded genres</a:t>
            </a:r>
          </a:p>
          <a:p>
            <a:pPr marL="182880" indent="-182880" defTabSz="914400">
              <a:spcBef>
                <a:spcPts val="900"/>
              </a:spcBef>
              <a:buClr>
                <a:schemeClr val="tx1">
                  <a:lumMod val="85000"/>
                  <a:lumOff val="15000"/>
                </a:schemeClr>
              </a:buClr>
              <a:buFont typeface="Garamond" pitchFamily="18" charset="0"/>
              <a:buChar char="◦"/>
            </a:pPr>
            <a:r>
              <a:rPr lang="en-US" sz="2000" dirty="0">
                <a:solidFill>
                  <a:schemeClr val="tx1">
                    <a:lumMod val="75000"/>
                    <a:lumOff val="25000"/>
                  </a:schemeClr>
                </a:solidFill>
              </a:rPr>
              <a:t>Apply more NLP tools:  Word2Vec, gloVe</a:t>
            </a:r>
          </a:p>
          <a:p>
            <a:pPr marL="182880" indent="-182880" defTabSz="914400">
              <a:spcBef>
                <a:spcPts val="900"/>
              </a:spcBef>
              <a:buClr>
                <a:schemeClr val="tx1">
                  <a:lumMod val="85000"/>
                  <a:lumOff val="15000"/>
                </a:schemeClr>
              </a:buClr>
              <a:buFont typeface="Garamond" pitchFamily="18" charset="0"/>
              <a:buChar char="◦"/>
            </a:pPr>
            <a:r>
              <a:rPr lang="en-US" sz="2000" dirty="0">
                <a:solidFill>
                  <a:schemeClr val="tx1">
                    <a:lumMod val="75000"/>
                    <a:lumOff val="25000"/>
                  </a:schemeClr>
                </a:solidFill>
              </a:rPr>
              <a:t>Refine Flask application</a:t>
            </a:r>
          </a:p>
        </p:txBody>
      </p:sp>
    </p:spTree>
    <p:extLst>
      <p:ext uri="{BB962C8B-B14F-4D97-AF65-F5344CB8AC3E}">
        <p14:creationId xmlns:p14="http://schemas.microsoft.com/office/powerpoint/2010/main" val="40857285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1247</TotalTime>
  <Words>1624</Words>
  <Application>Microsoft Macintosh PowerPoint</Application>
  <PresentationFormat>Widescreen</PresentationFormat>
  <Paragraphs>209</Paragraphs>
  <Slides>12</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Calibri Light</vt:lpstr>
      <vt:lpstr>Garamond</vt:lpstr>
      <vt:lpstr>Savon</vt:lpstr>
      <vt:lpstr>Fantasy Book Recommender</vt:lpstr>
      <vt:lpstr>The Corpus</vt:lpstr>
      <vt:lpstr>The Process</vt:lpstr>
      <vt:lpstr>The Process continued</vt:lpstr>
      <vt:lpstr>The Process continued</vt:lpstr>
      <vt:lpstr> How Many Topics?  </vt:lpstr>
      <vt:lpstr>Recommend Books</vt:lpstr>
      <vt:lpstr>The Recommender</vt:lpstr>
      <vt:lpstr>Take Aways:</vt:lpstr>
      <vt:lpstr>Happily Ever After</vt:lpstr>
      <vt:lpstr>T-SNE explained https://www.mathworks.com/help/stats/t-sne.html</vt:lpstr>
      <vt:lpstr>The Elbow Method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Fantasy Book Recommender</dc:title>
  <dc:creator>Maria Scott</dc:creator>
  <cp:lastModifiedBy>Maria Scott</cp:lastModifiedBy>
  <cp:revision>1</cp:revision>
  <dcterms:created xsi:type="dcterms:W3CDTF">2020-02-27T23:26:01Z</dcterms:created>
  <dcterms:modified xsi:type="dcterms:W3CDTF">2020-02-28T21:30:50Z</dcterms:modified>
</cp:coreProperties>
</file>